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7B8C0-18EB-488D-AF56-5430E71B0323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FD7C-1514-408B-893C-01749722BF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15000" contrast="-2000"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fld id="{29C7B8C0-18EB-488D-AF56-5430E71B0323}" type="datetimeFigureOut">
              <a:rPr lang="en-US" smtClean="0"/>
              <a:pPr/>
              <a:t>1/24/2012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fld id="{8977FD7C-1514-408B-893C-01749722B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2228850"/>
          </a:xfrm>
        </p:spPr>
        <p:txBody>
          <a:bodyPr>
            <a:noAutofit/>
          </a:bodyPr>
          <a:lstStyle/>
          <a:p>
            <a:r>
              <a:rPr lang="sr-Cyrl-CS" sz="4800" b="1" dirty="0">
                <a:latin typeface="+mj-lt"/>
              </a:rPr>
              <a:t>АНАЛГЕЗИЈА И АНЕСТЕЗИЈА У СТОМАТОЛОГИЈИ</a:t>
            </a:r>
            <a:endParaRPr lang="en-US" sz="4800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447800"/>
          </a:xfrm>
        </p:spPr>
        <p:txBody>
          <a:bodyPr/>
          <a:lstStyle/>
          <a:p>
            <a:r>
              <a:rPr lang="sr-Cyrl-CS" dirty="0">
                <a:solidFill>
                  <a:schemeClr val="tx1"/>
                </a:solidFill>
                <a:latin typeface="+mn-lt"/>
              </a:rPr>
              <a:t>п</a:t>
            </a:r>
            <a:r>
              <a:rPr lang="sr-Cyrl-CS" dirty="0" smtClean="0">
                <a:solidFill>
                  <a:schemeClr val="tx1"/>
                </a:solidFill>
                <a:latin typeface="+mn-lt"/>
              </a:rPr>
              <a:t>роф. др </a:t>
            </a:r>
            <a:r>
              <a:rPr lang="sr-Cyrl-CS" smtClean="0">
                <a:solidFill>
                  <a:schemeClr val="tx1"/>
                </a:solidFill>
                <a:latin typeface="+mn-lt"/>
              </a:rPr>
              <a:t>Слободан </a:t>
            </a:r>
            <a:r>
              <a:rPr lang="sr-Cyrl-CS" smtClean="0">
                <a:solidFill>
                  <a:schemeClr val="tx1"/>
                </a:solidFill>
                <a:latin typeface="+mn-lt"/>
              </a:rPr>
              <a:t>Јанковић</a:t>
            </a:r>
            <a:endParaRPr lang="sr-Cyrl-CS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>
                <a:latin typeface="+mj-lt"/>
              </a:rPr>
              <a:t>Свесна седација – лекови, техника примене и нежељена дејства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4800600"/>
          </a:xfrm>
        </p:spPr>
        <p:txBody>
          <a:bodyPr>
            <a:normAutofit fontScale="92500"/>
          </a:bodyPr>
          <a:lstStyle/>
          <a:p>
            <a:pPr>
              <a:buClr>
                <a:srgbClr val="C00000"/>
              </a:buClr>
            </a:pPr>
            <a:r>
              <a:rPr lang="en-US" b="1" dirty="0" err="1">
                <a:latin typeface="+mn-lt"/>
              </a:rPr>
              <a:t>Седација-релативна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аналгезија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стоматологији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подразумева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азотног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оксидула</a:t>
            </a:r>
            <a:r>
              <a:rPr lang="en-US">
                <a:latin typeface="+mn-lt"/>
              </a:rPr>
              <a:t>. </a:t>
            </a:r>
            <a:endParaRPr lang="sr-Latn-CS" smtClean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mtClean="0">
                <a:latin typeface="+mn-lt"/>
              </a:rPr>
              <a:t>Циљ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постигне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свестан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пацијент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може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извршава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наше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налоге</a:t>
            </a:r>
            <a:r>
              <a:rPr lang="en-US" dirty="0">
                <a:latin typeface="+mn-lt"/>
              </a:rPr>
              <a:t>, а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опуштен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изгуби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осећај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време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Пацијенти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удишу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азот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оксидул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обично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кажу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осећају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пијани</a:t>
            </a:r>
            <a:r>
              <a:rPr lang="en-US" dirty="0">
                <a:latin typeface="+mn-lt"/>
              </a:rPr>
              <a:t>, и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жмарци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пролазе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кроз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екстремитете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Некада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сањају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иако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будни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што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може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бити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незгодно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Азот оксидул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</a:pPr>
            <a:r>
              <a:rPr lang="en-US" dirty="0">
                <a:latin typeface="Calibri" pitchFamily="34" charset="0"/>
              </a:rPr>
              <a:t>У </a:t>
            </a:r>
            <a:r>
              <a:rPr lang="en-US" dirty="0" err="1">
                <a:latin typeface="Calibri" pitchFamily="34" charset="0"/>
              </a:rPr>
              <a:t>концентрацији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око</a:t>
            </a:r>
            <a:r>
              <a:rPr lang="en-US" dirty="0">
                <a:latin typeface="Calibri" pitchFamily="34" charset="0"/>
              </a:rPr>
              <a:t> 20% у </a:t>
            </a:r>
            <a:r>
              <a:rPr lang="en-US" dirty="0" err="1">
                <a:latin typeface="Calibri" pitchFamily="34" charset="0"/>
              </a:rPr>
              <a:t>удахнутом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ваздуху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азот-оксидул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делује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снажно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аналгетски</a:t>
            </a:r>
            <a:r>
              <a:rPr lang="en-US" dirty="0">
                <a:latin typeface="Calibri" pitchFamily="34" charset="0"/>
              </a:rPr>
              <a:t>; у </a:t>
            </a:r>
            <a:r>
              <a:rPr lang="en-US" dirty="0" err="1">
                <a:latin typeface="Calibri" pitchFamily="34" charset="0"/>
              </a:rPr>
              <a:t>вишим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концентрацијама</a:t>
            </a:r>
            <a:r>
              <a:rPr lang="en-US" dirty="0">
                <a:latin typeface="Calibri" pitchFamily="34" charset="0"/>
              </a:rPr>
              <a:t> (80%) </a:t>
            </a:r>
            <a:r>
              <a:rPr lang="en-US" dirty="0" err="1">
                <a:latin typeface="Calibri" pitchFamily="34" charset="0"/>
              </a:rPr>
              <a:t>снижава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активност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централног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нервног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система</a:t>
            </a:r>
            <a:r>
              <a:rPr lang="en-US" dirty="0">
                <a:latin typeface="Calibri" pitchFamily="34" charset="0"/>
              </a:rPr>
              <a:t>, и </a:t>
            </a:r>
            <a:r>
              <a:rPr lang="en-US" dirty="0" err="1">
                <a:latin typeface="Calibri" pitchFamily="34" charset="0"/>
              </a:rPr>
              <a:t>изазива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стање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анестезије</a:t>
            </a:r>
            <a:r>
              <a:rPr lang="en-US" dirty="0">
                <a:latin typeface="Calibri" pitchFamily="34" charset="0"/>
              </a:rPr>
              <a:t> (</a:t>
            </a:r>
            <a:r>
              <a:rPr lang="en-US" dirty="0" err="1">
                <a:latin typeface="Calibri" pitchFamily="34" charset="0"/>
              </a:rPr>
              <a:t>губитак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свести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потпуна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неосетљивост</a:t>
            </a:r>
            <a:r>
              <a:rPr lang="en-US">
                <a:latin typeface="Calibri" pitchFamily="34" charset="0"/>
              </a:rPr>
              <a:t>). </a:t>
            </a:r>
            <a:endParaRPr lang="sr-Latn-CS" smtClean="0">
              <a:latin typeface="Calibri" pitchFamily="34" charset="0"/>
            </a:endParaRPr>
          </a:p>
          <a:p>
            <a:pPr>
              <a:buClr>
                <a:srgbClr val="C00000"/>
              </a:buClr>
            </a:pPr>
            <a:r>
              <a:rPr lang="en-US" smtClean="0">
                <a:latin typeface="Calibri" pitchFamily="34" charset="0"/>
              </a:rPr>
              <a:t>Зато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овај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гас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err="1">
                <a:latin typeface="Calibri" pitchFamily="34" charset="0"/>
              </a:rPr>
              <a:t>користи</a:t>
            </a:r>
            <a:r>
              <a:rPr lang="en-US">
                <a:latin typeface="Calibri" pitchFamily="34" charset="0"/>
              </a:rPr>
              <a:t> </a:t>
            </a:r>
            <a:r>
              <a:rPr lang="en-US" smtClean="0">
                <a:latin typeface="Calibri" pitchFamily="34" charset="0"/>
              </a:rPr>
              <a:t>самостално </a:t>
            </a:r>
            <a:r>
              <a:rPr lang="en-US" smtClean="0">
                <a:latin typeface="Calibri" pitchFamily="34" charset="0"/>
              </a:rPr>
              <a:t>у стоматологији </a:t>
            </a:r>
            <a:r>
              <a:rPr lang="en-US" dirty="0" err="1">
                <a:latin typeface="Calibri" pitchFamily="34" charset="0"/>
              </a:rPr>
              <a:t>за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аналгезију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седацију</a:t>
            </a:r>
            <a:r>
              <a:rPr lang="en-US" dirty="0">
                <a:latin typeface="Calibri" pitchFamily="34" charset="0"/>
              </a:rPr>
              <a:t>, а у </a:t>
            </a:r>
            <a:r>
              <a:rPr lang="en-US" dirty="0" err="1">
                <a:latin typeface="Calibri" pitchFamily="34" charset="0"/>
              </a:rPr>
              <a:t>општој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инхалационој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анестезији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обично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уз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додатак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других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општих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анестетика</a:t>
            </a:r>
            <a:r>
              <a:rPr lang="en-US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Ентонокс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+mn-lt"/>
              </a:rPr>
              <a:t>Ентонокс је мешавина гасова, која </a:t>
            </a:r>
            <a:r>
              <a:rPr lang="sr-Cyrl-CS">
                <a:latin typeface="+mn-lt"/>
              </a:rPr>
              <a:t>садржи </a:t>
            </a:r>
            <a:r>
              <a:rPr lang="sr-Cyrl-CS" b="1" smtClean="0">
                <a:latin typeface="+mn-lt"/>
              </a:rPr>
              <a:t>50</a:t>
            </a:r>
            <a:r>
              <a:rPr lang="sr-Latn-CS" b="1" smtClean="0">
                <a:latin typeface="+mn-lt"/>
              </a:rPr>
              <a:t>%</a:t>
            </a:r>
            <a:r>
              <a:rPr lang="sr-Cyrl-CS" b="1" smtClean="0">
                <a:latin typeface="+mn-lt"/>
              </a:rPr>
              <a:t> </a:t>
            </a:r>
            <a:r>
              <a:rPr lang="sr-Cyrl-CS" b="1" dirty="0">
                <a:latin typeface="+mn-lt"/>
              </a:rPr>
              <a:t>азот-оксидула </a:t>
            </a:r>
            <a:r>
              <a:rPr lang="sr-Cyrl-CS" b="1">
                <a:latin typeface="+mn-lt"/>
              </a:rPr>
              <a:t>и </a:t>
            </a:r>
            <a:r>
              <a:rPr lang="sr-Cyrl-CS" b="1" smtClean="0">
                <a:latin typeface="+mn-lt"/>
              </a:rPr>
              <a:t>50</a:t>
            </a:r>
            <a:r>
              <a:rPr lang="sr-Latn-CS" b="1" smtClean="0">
                <a:latin typeface="+mn-lt"/>
              </a:rPr>
              <a:t>%</a:t>
            </a:r>
            <a:r>
              <a:rPr lang="sr-Cyrl-CS" b="1" smtClean="0">
                <a:latin typeface="+mn-lt"/>
              </a:rPr>
              <a:t> </a:t>
            </a:r>
            <a:r>
              <a:rPr lang="sr-Cyrl-CS" b="1" dirty="0">
                <a:latin typeface="+mn-lt"/>
              </a:rPr>
              <a:t>кисеоника</a:t>
            </a:r>
            <a:r>
              <a:rPr lang="sr-Cyrl-CS" dirty="0">
                <a:latin typeface="+mn-lt"/>
              </a:rPr>
              <a:t>. Користи се за изазивање аналгезије, пре свега током порођаја или у стоматологији. Ефекат се јавља већ 30 секунди после почетка удисања ове смеше, а престаје један минут после престанка удисања. </a:t>
            </a:r>
            <a:endParaRPr lang="en-US" dirty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+mn-lt"/>
              </a:rPr>
              <a:t>Ентонокс је веома безбедна мешавина гасова, тако да су нежељена дејства минимална. Контраиндикована је његова примена код болесника са пнеумотораксом.</a:t>
            </a:r>
            <a:endParaRPr lang="en-US" dirty="0">
              <a:latin typeface="+mn-lt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+mj-lt"/>
              </a:rPr>
              <a:t>Примена ентонокса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Latn-CS" sz="2300" smtClean="0">
                <a:latin typeface="+mn-lt"/>
              </a:rPr>
              <a:t>        </a:t>
            </a:r>
            <a:r>
              <a:rPr lang="en-US" sz="2300" smtClean="0">
                <a:latin typeface="+mn-lt"/>
              </a:rPr>
              <a:t>Ентонокс </a:t>
            </a:r>
            <a:r>
              <a:rPr lang="en-US" sz="2300" dirty="0" err="1">
                <a:latin typeface="+mn-lt"/>
              </a:rPr>
              <a:t>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индикован</a:t>
            </a:r>
            <a:r>
              <a:rPr lang="en-US" sz="2300" dirty="0">
                <a:latin typeface="+mn-lt"/>
              </a:rPr>
              <a:t> у </a:t>
            </a:r>
            <a:r>
              <a:rPr lang="en-US" sz="2300" dirty="0" err="1">
                <a:latin typeface="+mn-lt"/>
              </a:rPr>
              <a:t>стоматологији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код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деце</a:t>
            </a:r>
            <a:r>
              <a:rPr lang="en-US" sz="2300" dirty="0">
                <a:latin typeface="+mn-lt"/>
              </a:rPr>
              <a:t> и </a:t>
            </a:r>
            <a:r>
              <a:rPr lang="en-US" sz="2300" dirty="0" err="1">
                <a:latin typeface="+mn-lt"/>
              </a:rPr>
              <a:t>код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анксиозних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особа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за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извођење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атрауматских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процедура</a:t>
            </a:r>
            <a:r>
              <a:rPr lang="en-US" sz="2300" dirty="0">
                <a:latin typeface="+mn-lt"/>
              </a:rPr>
              <a:t>. </a:t>
            </a:r>
            <a:r>
              <a:rPr lang="en-US" sz="2300" dirty="0" err="1">
                <a:latin typeface="+mn-lt"/>
              </a:rPr>
              <a:t>Контраиндикован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код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дефицита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витамина</a:t>
            </a:r>
            <a:r>
              <a:rPr lang="en-US" sz="2300" dirty="0">
                <a:latin typeface="+mn-lt"/>
              </a:rPr>
              <a:t> Б</a:t>
            </a:r>
            <a:r>
              <a:rPr lang="en-US" sz="2300" baseline="-25000" dirty="0">
                <a:latin typeface="+mn-lt"/>
              </a:rPr>
              <a:t>12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код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инфекције</a:t>
            </a:r>
            <a:r>
              <a:rPr lang="en-US" sz="2300" dirty="0">
                <a:latin typeface="+mn-lt"/>
              </a:rPr>
              <a:t> и </a:t>
            </a:r>
            <a:r>
              <a:rPr lang="en-US" sz="2300" dirty="0" err="1">
                <a:latin typeface="+mn-lt"/>
              </a:rPr>
              <a:t>опструкције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горњих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дисајних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путева</a:t>
            </a:r>
            <a:r>
              <a:rPr lang="en-US" sz="2300" dirty="0">
                <a:latin typeface="+mn-lt"/>
              </a:rPr>
              <a:t>, и у </a:t>
            </a:r>
            <a:r>
              <a:rPr lang="en-US" sz="2300" dirty="0" err="1">
                <a:latin typeface="+mn-lt"/>
              </a:rPr>
              <a:t>трудноћи</a:t>
            </a:r>
            <a:r>
              <a:rPr lang="en-US" sz="2300" dirty="0">
                <a:latin typeface="+mn-lt"/>
              </a:rPr>
              <a:t>.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300" dirty="0">
                <a:latin typeface="+mn-lt"/>
              </a:rPr>
              <a:t>	</a:t>
            </a:r>
            <a:r>
              <a:rPr lang="en-US" sz="2300" b="1" dirty="0" err="1">
                <a:latin typeface="+mn-lt"/>
              </a:rPr>
              <a:t>Техника</a:t>
            </a:r>
            <a:r>
              <a:rPr lang="en-US" sz="2300" b="1" dirty="0">
                <a:latin typeface="+mn-lt"/>
              </a:rPr>
              <a:t> </a:t>
            </a:r>
            <a:r>
              <a:rPr lang="en-US" sz="2300" b="1" dirty="0" err="1">
                <a:latin typeface="+mn-lt"/>
              </a:rPr>
              <a:t>примене</a:t>
            </a:r>
            <a:r>
              <a:rPr lang="en-US" sz="2300" b="1" dirty="0">
                <a:latin typeface="+mn-lt"/>
              </a:rPr>
              <a:t>.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Прво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треба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пацијенту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преко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маске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применити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кисеоник</a:t>
            </a:r>
            <a:r>
              <a:rPr lang="en-US" sz="2300" dirty="0">
                <a:latin typeface="+mn-lt"/>
              </a:rPr>
              <a:t>, и </a:t>
            </a:r>
            <a:r>
              <a:rPr lang="en-US" sz="2300" dirty="0" err="1">
                <a:latin typeface="+mn-lt"/>
              </a:rPr>
              <a:t>подесити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брзину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од</a:t>
            </a:r>
            <a:r>
              <a:rPr lang="en-US" sz="2300" dirty="0">
                <a:latin typeface="+mn-lt"/>
              </a:rPr>
              <a:t> 6-8 </a:t>
            </a:r>
            <a:r>
              <a:rPr lang="en-US" sz="2300" dirty="0" err="1">
                <a:latin typeface="+mn-lt"/>
              </a:rPr>
              <a:t>литара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минут</a:t>
            </a:r>
            <a:r>
              <a:rPr lang="en-US" sz="2300" dirty="0">
                <a:latin typeface="+mn-lt"/>
              </a:rPr>
              <a:t>. </a:t>
            </a:r>
            <a:r>
              <a:rPr lang="en-US" sz="2300" dirty="0" err="1">
                <a:latin typeface="+mn-lt"/>
              </a:rPr>
              <a:t>Затим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укључује</a:t>
            </a:r>
            <a:r>
              <a:rPr lang="en-US" sz="2300" dirty="0">
                <a:latin typeface="+mn-lt"/>
              </a:rPr>
              <a:t> 10%-</a:t>
            </a:r>
            <a:r>
              <a:rPr lang="en-US" sz="2300" dirty="0" err="1">
                <a:latin typeface="+mn-lt"/>
              </a:rPr>
              <a:t>тни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азот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оксидул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или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ентонокс</a:t>
            </a:r>
            <a:r>
              <a:rPr lang="en-US" sz="2300" dirty="0">
                <a:latin typeface="+mn-lt"/>
              </a:rPr>
              <a:t> 1 </a:t>
            </a:r>
            <a:r>
              <a:rPr lang="en-US" sz="2300" dirty="0" err="1">
                <a:latin typeface="+mn-lt"/>
              </a:rPr>
              <a:t>минут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па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повећа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на</a:t>
            </a:r>
            <a:r>
              <a:rPr lang="en-US" sz="2300" dirty="0">
                <a:latin typeface="+mn-lt"/>
              </a:rPr>
              <a:t> 20% </a:t>
            </a:r>
            <a:r>
              <a:rPr lang="en-US" sz="2300" dirty="0" err="1">
                <a:latin typeface="+mn-lt"/>
              </a:rPr>
              <a:t>следећег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минута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па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на</a:t>
            </a:r>
            <a:r>
              <a:rPr lang="en-US" sz="2300" dirty="0">
                <a:latin typeface="+mn-lt"/>
              </a:rPr>
              <a:t> 30% </a:t>
            </a:r>
            <a:r>
              <a:rPr lang="en-US" sz="2300" dirty="0" err="1">
                <a:latin typeface="+mn-lt"/>
              </a:rPr>
              <a:t>следећег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минута</a:t>
            </a:r>
            <a:r>
              <a:rPr lang="en-US" sz="2300" dirty="0">
                <a:latin typeface="+mn-lt"/>
              </a:rPr>
              <a:t>. </a:t>
            </a:r>
            <a:r>
              <a:rPr lang="en-US" sz="2300" dirty="0" err="1">
                <a:latin typeface="+mn-lt"/>
              </a:rPr>
              <a:t>Обично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циљ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постигне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са</a:t>
            </a:r>
            <a:r>
              <a:rPr lang="en-US" sz="2300" dirty="0">
                <a:latin typeface="+mn-lt"/>
              </a:rPr>
              <a:t> 30% </a:t>
            </a:r>
            <a:r>
              <a:rPr lang="en-US" sz="2300" dirty="0" err="1">
                <a:latin typeface="+mn-lt"/>
              </a:rPr>
              <a:t>азот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оксидула</a:t>
            </a:r>
            <a:r>
              <a:rPr lang="en-US" sz="2300" dirty="0">
                <a:latin typeface="+mn-lt"/>
              </a:rPr>
              <a:t>. </a:t>
            </a:r>
            <a:r>
              <a:rPr lang="en-US" sz="2300" dirty="0" err="1">
                <a:latin typeface="+mn-lt"/>
              </a:rPr>
              <a:t>Тада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треба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обавити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интервенцију</a:t>
            </a:r>
            <a:r>
              <a:rPr lang="en-US" sz="2300" dirty="0">
                <a:latin typeface="+mn-lt"/>
              </a:rPr>
              <a:t>. </a:t>
            </a:r>
            <a:r>
              <a:rPr lang="en-US" sz="2300" dirty="0" err="1">
                <a:latin typeface="+mn-lt"/>
              </a:rPr>
              <a:t>Потом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треба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искључити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азот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оксидул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оксигенисати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пацијента</a:t>
            </a:r>
            <a:r>
              <a:rPr lang="en-US" sz="2300" dirty="0">
                <a:latin typeface="+mn-lt"/>
              </a:rPr>
              <a:t> 2 </a:t>
            </a:r>
            <a:r>
              <a:rPr lang="en-US" sz="2300" err="1">
                <a:latin typeface="+mn-lt"/>
              </a:rPr>
              <a:t>минута</a:t>
            </a:r>
            <a:r>
              <a:rPr lang="en-US" sz="2300">
                <a:latin typeface="+mn-lt"/>
              </a:rPr>
              <a:t> </a:t>
            </a:r>
            <a:r>
              <a:rPr lang="en-US" sz="2300" smtClean="0">
                <a:latin typeface="+mn-lt"/>
              </a:rPr>
              <a:t>100</a:t>
            </a:r>
            <a:r>
              <a:rPr lang="en-US" sz="2300" dirty="0">
                <a:latin typeface="+mn-lt"/>
              </a:rPr>
              <a:t>%-</a:t>
            </a:r>
            <a:r>
              <a:rPr lang="en-US" sz="2300" dirty="0" err="1">
                <a:latin typeface="+mn-lt"/>
              </a:rPr>
              <a:t>тним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кисеоником</a:t>
            </a:r>
            <a:r>
              <a:rPr lang="en-US" sz="2300" dirty="0">
                <a:latin typeface="+mn-lt"/>
              </a:rPr>
              <a:t>, а </a:t>
            </a:r>
            <a:r>
              <a:rPr lang="en-US" sz="2300" dirty="0" err="1">
                <a:latin typeface="+mn-lt"/>
              </a:rPr>
              <a:t>затим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скинути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маску</a:t>
            </a:r>
            <a:r>
              <a:rPr lang="en-US" sz="2300" dirty="0">
                <a:latin typeface="+mn-lt"/>
              </a:rPr>
              <a:t> и </a:t>
            </a:r>
            <a:r>
              <a:rPr lang="en-US" sz="2300" dirty="0" err="1">
                <a:latin typeface="+mn-lt"/>
              </a:rPr>
              <a:t>сачекати</a:t>
            </a:r>
            <a:r>
              <a:rPr lang="en-US" sz="2300" dirty="0">
                <a:latin typeface="+mn-lt"/>
              </a:rPr>
              <a:t> 10 </a:t>
            </a:r>
            <a:r>
              <a:rPr lang="en-US" sz="2300" dirty="0" err="1">
                <a:latin typeface="+mn-lt"/>
              </a:rPr>
              <a:t>минута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за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време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пацијент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издахне</a:t>
            </a:r>
            <a:r>
              <a:rPr lang="en-US" sz="2300" dirty="0">
                <a:latin typeface="+mn-lt"/>
              </a:rPr>
              <a:t> 90% </a:t>
            </a:r>
            <a:r>
              <a:rPr lang="en-US" sz="2300" dirty="0" err="1">
                <a:latin typeface="+mn-lt"/>
              </a:rPr>
              <a:t>унетог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гаса</a:t>
            </a:r>
            <a:r>
              <a:rPr lang="en-US" sz="2300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b="1" smtClean="0">
                <a:latin typeface="+mj-lt"/>
              </a:rPr>
              <a:t>Свесна </a:t>
            </a:r>
            <a:r>
              <a:rPr lang="sr-Cyrl-CS" b="1" smtClean="0">
                <a:latin typeface="+mj-lt"/>
              </a:rPr>
              <a:t>седација </a:t>
            </a:r>
            <a:r>
              <a:rPr lang="sr-Cyrl-CS" b="1" dirty="0" smtClean="0">
                <a:latin typeface="+mj-lt"/>
              </a:rPr>
              <a:t>бензодиазепинима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48768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300" dirty="0" err="1">
                <a:latin typeface="+mn-lt"/>
              </a:rPr>
              <a:t>Бензодиазепине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давати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деци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млађој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од</a:t>
            </a:r>
            <a:r>
              <a:rPr lang="en-US" sz="2300" dirty="0">
                <a:latin typeface="+mn-lt"/>
              </a:rPr>
              <a:t> 16 </a:t>
            </a:r>
            <a:r>
              <a:rPr lang="en-US" sz="2300" dirty="0" err="1">
                <a:latin typeface="+mn-lt"/>
              </a:rPr>
              <a:t>година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јер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код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њих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уместо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седације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може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доћи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парадоксалне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ексцитације</a:t>
            </a:r>
            <a:r>
              <a:rPr lang="en-US" sz="2300" dirty="0">
                <a:latin typeface="+mn-lt"/>
              </a:rPr>
              <a:t>. </a:t>
            </a:r>
            <a:r>
              <a:rPr lang="en-US" sz="2300" dirty="0" err="1">
                <a:latin typeface="+mn-lt"/>
              </a:rPr>
              <a:t>Код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старих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особа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које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јако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осетљиве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бензодиазепине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дозе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треба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преполовити</a:t>
            </a:r>
            <a:r>
              <a:rPr lang="en-US" sz="2300" dirty="0">
                <a:latin typeface="+mn-lt"/>
              </a:rPr>
              <a:t>.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300" smtClean="0">
                <a:latin typeface="+mn-lt"/>
              </a:rPr>
              <a:t>Примена </a:t>
            </a:r>
            <a:r>
              <a:rPr lang="en-US" sz="2300" dirty="0" err="1">
                <a:latin typeface="+mn-lt"/>
              </a:rPr>
              <a:t>бензодиазепина</a:t>
            </a:r>
            <a:r>
              <a:rPr lang="en-US" sz="2300" dirty="0">
                <a:latin typeface="+mn-lt"/>
              </a:rPr>
              <a:t> у </a:t>
            </a:r>
            <a:r>
              <a:rPr lang="en-US" sz="2300" dirty="0" err="1">
                <a:latin typeface="+mn-lt"/>
              </a:rPr>
              <a:t>ове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сврхе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доста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компликована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чињеницом</a:t>
            </a:r>
            <a:r>
              <a:rPr lang="en-US" sz="2300" dirty="0">
                <a:latin typeface="+mn-lt"/>
              </a:rPr>
              <a:t> </a:t>
            </a:r>
            <a:r>
              <a:rPr lang="en-US" sz="2300" err="1">
                <a:latin typeface="+mn-lt"/>
              </a:rPr>
              <a:t>да</a:t>
            </a:r>
            <a:r>
              <a:rPr lang="en-US" sz="2300">
                <a:latin typeface="+mn-lt"/>
              </a:rPr>
              <a:t> </a:t>
            </a:r>
            <a:r>
              <a:rPr lang="sr-Cyrl-CS" sz="2300" smtClean="0">
                <a:latin typeface="+mn-lt"/>
              </a:rPr>
              <a:t>им</a:t>
            </a:r>
            <a:r>
              <a:rPr lang="en-US" sz="2300" smtClean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ефекат</a:t>
            </a:r>
            <a:r>
              <a:rPr lang="en-US" sz="2300" dirty="0">
                <a:latin typeface="+mn-lt"/>
              </a:rPr>
              <a:t>  </a:t>
            </a:r>
            <a:r>
              <a:rPr lang="en-US" sz="2300" dirty="0" err="1">
                <a:latin typeface="+mn-lt"/>
              </a:rPr>
              <a:t>траје</a:t>
            </a:r>
            <a:r>
              <a:rPr lang="en-US" sz="2300" dirty="0">
                <a:latin typeface="+mn-lt"/>
              </a:rPr>
              <a:t> и </a:t>
            </a:r>
            <a:r>
              <a:rPr lang="en-US" sz="2300" dirty="0" err="1">
                <a:latin typeface="+mn-lt"/>
              </a:rPr>
              <a:t>до</a:t>
            </a:r>
            <a:r>
              <a:rPr lang="en-US" sz="2300" dirty="0">
                <a:latin typeface="+mn-lt"/>
              </a:rPr>
              <a:t> 24 </a:t>
            </a:r>
            <a:r>
              <a:rPr lang="en-US" sz="2300" dirty="0" err="1">
                <a:latin typeface="+mn-lt"/>
              </a:rPr>
              <a:t>сата</a:t>
            </a:r>
            <a:r>
              <a:rPr lang="en-US" sz="2300" dirty="0">
                <a:latin typeface="+mn-lt"/>
              </a:rPr>
              <a:t> </a:t>
            </a:r>
            <a:r>
              <a:rPr lang="en-US" sz="2300" err="1">
                <a:latin typeface="+mn-lt"/>
              </a:rPr>
              <a:t>после</a:t>
            </a:r>
            <a:r>
              <a:rPr lang="en-US" sz="2300">
                <a:latin typeface="+mn-lt"/>
              </a:rPr>
              <a:t> </a:t>
            </a:r>
            <a:r>
              <a:rPr lang="en-US" sz="2300" smtClean="0">
                <a:latin typeface="+mn-lt"/>
              </a:rPr>
              <a:t>и</a:t>
            </a:r>
            <a:r>
              <a:rPr lang="sr-Cyrl-CS" sz="2300" smtClean="0">
                <a:latin typeface="+mn-lt"/>
              </a:rPr>
              <a:t>нј</a:t>
            </a:r>
            <a:r>
              <a:rPr lang="en-US" sz="2300" smtClean="0">
                <a:latin typeface="+mn-lt"/>
              </a:rPr>
              <a:t>екције</a:t>
            </a:r>
            <a:r>
              <a:rPr lang="en-US" sz="2300" dirty="0">
                <a:latin typeface="+mn-lt"/>
              </a:rPr>
              <a:t>, </a:t>
            </a:r>
            <a:r>
              <a:rPr lang="en-US" sz="2300" err="1">
                <a:latin typeface="+mn-lt"/>
              </a:rPr>
              <a:t>при</a:t>
            </a:r>
            <a:r>
              <a:rPr lang="en-US" sz="2300">
                <a:latin typeface="+mn-lt"/>
              </a:rPr>
              <a:t> </a:t>
            </a:r>
            <a:r>
              <a:rPr lang="en-US" sz="2300" smtClean="0">
                <a:latin typeface="+mn-lt"/>
              </a:rPr>
              <a:t>чему </a:t>
            </a:r>
            <a:r>
              <a:rPr lang="en-US" sz="2300" dirty="0" err="1">
                <a:latin typeface="+mn-lt"/>
              </a:rPr>
              <a:t>ометају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меморију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когницију</a:t>
            </a:r>
            <a:r>
              <a:rPr lang="en-US" sz="2300" dirty="0">
                <a:latin typeface="+mn-lt"/>
              </a:rPr>
              <a:t> и </a:t>
            </a:r>
            <a:r>
              <a:rPr lang="en-US" sz="2300" dirty="0" err="1">
                <a:latin typeface="+mn-lt"/>
              </a:rPr>
              <a:t>психомоторну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координацију</a:t>
            </a:r>
            <a:r>
              <a:rPr lang="en-US" sz="2300" dirty="0">
                <a:latin typeface="+mn-lt"/>
              </a:rPr>
              <a:t>. </a:t>
            </a:r>
            <a:endParaRPr lang="sr-Cyrl-CS" sz="23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300" dirty="0" err="1" smtClean="0">
                <a:latin typeface="+mn-lt"/>
              </a:rPr>
              <a:t>Зато</a:t>
            </a:r>
            <a:r>
              <a:rPr lang="en-US" sz="2300" dirty="0" smtClean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потребно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пацијент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целог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дана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ради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послове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којима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би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могао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повредити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себе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или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друге</a:t>
            </a:r>
            <a:r>
              <a:rPr lang="en-US" sz="2300" dirty="0">
                <a:latin typeface="+mn-lt"/>
              </a:rPr>
              <a:t>, и </a:t>
            </a:r>
            <a:r>
              <a:rPr lang="en-US" sz="2300" dirty="0" err="1">
                <a:latin typeface="+mn-lt"/>
              </a:rPr>
              <a:t>да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има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некога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ће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за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то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време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бринути</a:t>
            </a:r>
            <a:r>
              <a:rPr lang="en-US" sz="2300" dirty="0">
                <a:latin typeface="+mn-lt"/>
              </a:rPr>
              <a:t> о </a:t>
            </a:r>
            <a:r>
              <a:rPr lang="en-US" sz="2300" dirty="0" err="1">
                <a:latin typeface="+mn-lt"/>
              </a:rPr>
              <a:t>њему</a:t>
            </a:r>
            <a:r>
              <a:rPr lang="en-US" sz="2300" dirty="0">
                <a:latin typeface="+mn-lt"/>
              </a:rPr>
              <a:t>. </a:t>
            </a:r>
            <a:endParaRPr lang="sr-Cyrl-CS" sz="23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300" dirty="0" err="1" smtClean="0">
                <a:latin typeface="+mn-lt"/>
              </a:rPr>
              <a:t>Такође</a:t>
            </a:r>
            <a:r>
              <a:rPr lang="en-US" sz="2300" dirty="0" smtClean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бензодиазепини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ступају</a:t>
            </a:r>
            <a:r>
              <a:rPr lang="en-US" sz="2300" dirty="0">
                <a:latin typeface="+mn-lt"/>
              </a:rPr>
              <a:t> у </a:t>
            </a:r>
            <a:r>
              <a:rPr lang="en-US" sz="2300" dirty="0" err="1">
                <a:latin typeface="+mn-lt"/>
              </a:rPr>
              <a:t>интеракције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другим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лековима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као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што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седативи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антипсихотици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антидепресиви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антихистаминици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опиоиди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алкохол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што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може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бити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понекада</a:t>
            </a:r>
            <a:r>
              <a:rPr lang="en-US" sz="2300" dirty="0">
                <a:latin typeface="+mn-lt"/>
              </a:rPr>
              <a:t> и </a:t>
            </a:r>
            <a:r>
              <a:rPr lang="en-US" sz="2300" dirty="0" err="1">
                <a:latin typeface="+mn-lt"/>
              </a:rPr>
              <a:t>опасно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пацијента</a:t>
            </a:r>
            <a:r>
              <a:rPr lang="en-US" sz="2300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000" b="1" dirty="0" smtClean="0">
                <a:latin typeface="+mj-lt"/>
              </a:rPr>
              <a:t>Свесна седација оралним путем</a:t>
            </a:r>
            <a:endParaRPr lang="en-US" sz="4000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dirty="0" err="1">
                <a:latin typeface="+mn-lt"/>
              </a:rPr>
              <a:t>Свесна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седација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оралним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путем</a:t>
            </a:r>
            <a:r>
              <a:rPr lang="en-US" b="1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постиже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диазепама</a:t>
            </a:r>
            <a:r>
              <a:rPr lang="en-US" dirty="0">
                <a:latin typeface="+mn-lt"/>
              </a:rPr>
              <a:t> 10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>
                <a:latin typeface="+mn-lt"/>
              </a:rPr>
              <a:t>15 </a:t>
            </a:r>
            <a:r>
              <a:rPr lang="en-US" smtClean="0">
                <a:latin typeface="+mn-lt"/>
              </a:rPr>
              <a:t>милиграма</a:t>
            </a:r>
            <a:r>
              <a:rPr lang="sr-Cyrl-CS" smtClean="0">
                <a:latin typeface="+mn-lt"/>
              </a:rPr>
              <a:t>,</a:t>
            </a:r>
            <a:r>
              <a:rPr lang="en-US" smtClean="0">
                <a:latin typeface="+mn-lt"/>
              </a:rPr>
              <a:t> </a:t>
            </a:r>
            <a:r>
              <a:rPr lang="sr-Cyrl-C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1 </a:t>
            </a:r>
            <a:r>
              <a:rPr lang="en-US" dirty="0" err="1">
                <a:latin typeface="+mn-lt"/>
              </a:rPr>
              <a:t>сат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интервенције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 smtClean="0">
                <a:latin typeface="+mn-lt"/>
              </a:rPr>
              <a:t>Свесна седација парентералним путем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686800" cy="495300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+mn-lt"/>
              </a:rPr>
              <a:t>Свесна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седација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интравенским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путем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постиже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применом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води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растворљивог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мидазолама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делује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краће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диазепама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има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израженију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антероградну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амнезију</a:t>
            </a:r>
            <a:r>
              <a:rPr lang="en-US" dirty="0">
                <a:latin typeface="+mn-lt"/>
              </a:rPr>
              <a:t>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Пацијенту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пласира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интравенска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канила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седећем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положају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Потом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убризга</a:t>
            </a:r>
            <a:r>
              <a:rPr lang="en-US" dirty="0">
                <a:latin typeface="+mn-lt"/>
              </a:rPr>
              <a:t> </a:t>
            </a:r>
            <a:r>
              <a:rPr lang="en-US" err="1">
                <a:latin typeface="+mn-lt"/>
              </a:rPr>
              <a:t>прво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+mn-lt"/>
              </a:rPr>
              <a:t>1</a:t>
            </a:r>
            <a:r>
              <a:rPr lang="sr-Latn-CS" smtClean="0">
                <a:latin typeface="+mn-lt"/>
              </a:rPr>
              <a:t>mg</a:t>
            </a:r>
            <a:r>
              <a:rPr lang="en-US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мидазолама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чека</a:t>
            </a:r>
            <a:r>
              <a:rPr lang="en-US" dirty="0">
                <a:latin typeface="+mn-lt"/>
              </a:rPr>
              <a:t> 1 </a:t>
            </a:r>
            <a:r>
              <a:rPr lang="en-US" dirty="0" err="1">
                <a:latin typeface="+mn-lt"/>
              </a:rPr>
              <a:t>минут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види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ефекат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потом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поново</a:t>
            </a:r>
            <a:r>
              <a:rPr lang="en-US" dirty="0">
                <a:latin typeface="+mn-lt"/>
              </a:rPr>
              <a:t> </a:t>
            </a:r>
            <a:r>
              <a:rPr lang="en-US" err="1">
                <a:latin typeface="+mn-lt"/>
              </a:rPr>
              <a:t>убризга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+mn-lt"/>
              </a:rPr>
              <a:t>1</a:t>
            </a:r>
            <a:r>
              <a:rPr lang="sr-Latn-CS" smtClean="0">
                <a:latin typeface="+mn-lt"/>
              </a:rPr>
              <a:t>mg</a:t>
            </a:r>
            <a:r>
              <a:rPr lang="en-US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мидазолама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сачека</a:t>
            </a:r>
            <a:r>
              <a:rPr lang="en-US" dirty="0">
                <a:latin typeface="+mn-lt"/>
              </a:rPr>
              <a:t> 1 </a:t>
            </a:r>
            <a:r>
              <a:rPr lang="en-US" dirty="0" err="1">
                <a:latin typeface="+mn-lt"/>
              </a:rPr>
              <a:t>минут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види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ефекат</a:t>
            </a:r>
            <a:r>
              <a:rPr lang="en-US" dirty="0">
                <a:latin typeface="+mn-lt"/>
              </a:rPr>
              <a:t>,  и </a:t>
            </a:r>
            <a:r>
              <a:rPr lang="en-US" err="1">
                <a:latin typeface="+mn-lt"/>
              </a:rPr>
              <a:t>тако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+mn-lt"/>
              </a:rPr>
              <a:t>даље</a:t>
            </a:r>
            <a:r>
              <a:rPr lang="sr-Latn-CS" smtClean="0">
                <a:latin typeface="+mn-lt"/>
              </a:rPr>
              <a:t>,</a:t>
            </a:r>
            <a:r>
              <a:rPr lang="en-US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err="1">
                <a:latin typeface="+mn-lt"/>
              </a:rPr>
              <a:t>максимално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+mn-lt"/>
              </a:rPr>
              <a:t>10</a:t>
            </a:r>
            <a:r>
              <a:rPr lang="sr-Latn-CS" smtClean="0">
                <a:latin typeface="+mn-lt"/>
              </a:rPr>
              <a:t>mg</a:t>
            </a:r>
            <a:r>
              <a:rPr lang="en-US" smtClean="0">
                <a:latin typeface="+mn-lt"/>
              </a:rPr>
              <a:t>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Пацијент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треба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буде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седиран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али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заспи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Ако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појави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штуцање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изгуби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ларингеални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рефлекс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значи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превише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седиран</a:t>
            </a:r>
            <a:r>
              <a:rPr lang="en-US" dirty="0">
                <a:latin typeface="+mn-lt"/>
              </a:rPr>
              <a:t>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Када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испољи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ефекат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пацијента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седећег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треба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спустити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лежећи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положај</a:t>
            </a:r>
            <a:r>
              <a:rPr lang="en-US" dirty="0">
                <a:latin typeface="+mn-lt"/>
              </a:rPr>
              <a:t>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За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време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свесне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седације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обавезан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мониторинг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оксигенације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хемоглобина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помоћу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пулсног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оксиметра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Упозорење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+mn-lt"/>
              </a:rPr>
              <a:t>По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завршеној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интервенцији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опорави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ординацији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око</a:t>
            </a:r>
            <a:r>
              <a:rPr lang="en-US" dirty="0">
                <a:latin typeface="+mn-lt"/>
              </a:rPr>
              <a:t> 1 </a:t>
            </a:r>
            <a:r>
              <a:rPr lang="en-US" dirty="0" err="1">
                <a:latin typeface="+mn-lt"/>
              </a:rPr>
              <a:t>сат</a:t>
            </a:r>
            <a:r>
              <a:rPr lang="en-US" dirty="0">
                <a:latin typeface="+mn-lt"/>
              </a:rPr>
              <a:t>, а </a:t>
            </a:r>
            <a:r>
              <a:rPr lang="en-US" dirty="0" err="1">
                <a:latin typeface="+mn-lt"/>
              </a:rPr>
              <a:t>онда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шаље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кући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али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само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пратњу</a:t>
            </a:r>
            <a:r>
              <a:rPr lang="en-US" dirty="0">
                <a:latin typeface="+mn-lt"/>
              </a:rPr>
              <a:t>.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Ако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предозиран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мидазоламом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антидот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флумазенил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err="1">
                <a:latin typeface="+mn-lt"/>
              </a:rPr>
              <a:t>даје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+mn-lt"/>
              </a:rPr>
              <a:t>0.2</a:t>
            </a:r>
            <a:r>
              <a:rPr lang="sr-Latn-CS" smtClean="0">
                <a:latin typeface="+mn-lt"/>
              </a:rPr>
              <a:t>mg </a:t>
            </a:r>
            <a:r>
              <a:rPr lang="en-US" smtClean="0">
                <a:latin typeface="+mn-lt"/>
              </a:rPr>
              <a:t>интравенски </a:t>
            </a:r>
            <a:r>
              <a:rPr lang="en-US" dirty="0" err="1">
                <a:latin typeface="+mn-lt"/>
              </a:rPr>
              <a:t>током</a:t>
            </a:r>
            <a:r>
              <a:rPr lang="en-US" dirty="0">
                <a:latin typeface="+mn-lt"/>
              </a:rPr>
              <a:t> 15 </a:t>
            </a:r>
            <a:r>
              <a:rPr lang="en-US" dirty="0" err="1">
                <a:latin typeface="+mn-lt"/>
              </a:rPr>
              <a:t>секунди</a:t>
            </a:r>
            <a:r>
              <a:rPr lang="en-US" dirty="0">
                <a:latin typeface="+mn-lt"/>
              </a:rPr>
              <a:t>, а </a:t>
            </a:r>
            <a:r>
              <a:rPr lang="en-US" dirty="0" err="1">
                <a:latin typeface="+mn-lt"/>
              </a:rPr>
              <a:t>затим</a:t>
            </a:r>
            <a:r>
              <a:rPr lang="en-US" dirty="0">
                <a:latin typeface="+mn-lt"/>
              </a:rPr>
              <a:t> </a:t>
            </a:r>
            <a:r>
              <a:rPr lang="en-US" err="1">
                <a:latin typeface="+mn-lt"/>
              </a:rPr>
              <a:t>по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+mn-lt"/>
              </a:rPr>
              <a:t>0.1</a:t>
            </a:r>
            <a:r>
              <a:rPr lang="sr-Latn-CS" smtClean="0">
                <a:latin typeface="+mn-lt"/>
              </a:rPr>
              <a:t>mg </a:t>
            </a:r>
            <a:r>
              <a:rPr lang="en-US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сваки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минут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све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пробуди</a:t>
            </a:r>
            <a:r>
              <a:rPr lang="en-US" dirty="0">
                <a:latin typeface="+mn-lt"/>
              </a:rPr>
              <a:t>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треба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заборавити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флумазенил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делује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знатно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краће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мидазолама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понекада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треба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понављати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његову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примену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>
                <a:latin typeface="+mj-lt"/>
              </a:rPr>
              <a:t>Индикације и контраиндикације за локалну анестезију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5257800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+mn-lt"/>
              </a:rPr>
              <a:t>Локална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индикована</a:t>
            </a:r>
            <a:r>
              <a:rPr lang="en-US" b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у </a:t>
            </a:r>
            <a:r>
              <a:rPr lang="en-US" dirty="0" err="1">
                <a:latin typeface="+mn-lt"/>
              </a:rPr>
              <a:t>стоматологији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увек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процедуре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треба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извести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пацијенту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једноставне</a:t>
            </a:r>
            <a:r>
              <a:rPr lang="en-US" dirty="0">
                <a:latin typeface="+mn-lt"/>
              </a:rPr>
              <a:t>, и </a:t>
            </a:r>
            <a:r>
              <a:rPr lang="en-US" dirty="0" err="1">
                <a:latin typeface="+mn-lt"/>
              </a:rPr>
              <a:t>када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општа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контраиндикована</a:t>
            </a:r>
            <a:r>
              <a:rPr lang="en-US" dirty="0">
                <a:latin typeface="+mn-lt"/>
              </a:rPr>
              <a:t>.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Локална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контраиндикована</a:t>
            </a:r>
            <a:r>
              <a:rPr lang="en-US" dirty="0">
                <a:latin typeface="+mn-lt"/>
              </a:rPr>
              <a:t>:</a:t>
            </a:r>
          </a:p>
          <a:p>
            <a:pPr lvl="2">
              <a:spcAft>
                <a:spcPts val="600"/>
              </a:spcAft>
              <a:buClr>
                <a:srgbClr val="C00000"/>
              </a:buClr>
            </a:pPr>
            <a:r>
              <a:rPr lang="en-US" sz="2700" dirty="0" err="1">
                <a:latin typeface="+mn-lt"/>
              </a:rPr>
              <a:t>код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некооперативних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пацијената</a:t>
            </a:r>
            <a:r>
              <a:rPr lang="en-US" sz="2700" dirty="0">
                <a:latin typeface="+mn-lt"/>
              </a:rPr>
              <a:t>;</a:t>
            </a:r>
          </a:p>
          <a:p>
            <a:pPr lvl="2">
              <a:spcAft>
                <a:spcPts val="600"/>
              </a:spcAft>
              <a:buClr>
                <a:srgbClr val="C00000"/>
              </a:buClr>
            </a:pPr>
            <a:r>
              <a:rPr lang="en-US" sz="2700" dirty="0" err="1">
                <a:latin typeface="+mn-lt"/>
              </a:rPr>
              <a:t>када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постоји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инфекција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на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месту</a:t>
            </a:r>
            <a:r>
              <a:rPr lang="en-US" sz="2700" dirty="0">
                <a:latin typeface="+mn-lt"/>
              </a:rPr>
              <a:t> </a:t>
            </a:r>
            <a:r>
              <a:rPr lang="sr-Cyrl-CS" sz="2700" dirty="0" smtClean="0">
                <a:latin typeface="+mn-lt"/>
              </a:rPr>
              <a:t>гд</a:t>
            </a:r>
            <a:r>
              <a:rPr lang="en-US" sz="2700" dirty="0" smtClean="0">
                <a:latin typeface="+mn-lt"/>
              </a:rPr>
              <a:t>е </a:t>
            </a:r>
            <a:r>
              <a:rPr lang="en-US" sz="2700" dirty="0" err="1">
                <a:latin typeface="+mn-lt"/>
              </a:rPr>
              <a:t>треба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убризгати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анестетик</a:t>
            </a:r>
            <a:r>
              <a:rPr lang="en-US" sz="2700" dirty="0">
                <a:latin typeface="+mn-lt"/>
              </a:rPr>
              <a:t>;</a:t>
            </a:r>
          </a:p>
          <a:p>
            <a:pPr lvl="2">
              <a:spcAft>
                <a:spcPts val="600"/>
              </a:spcAft>
              <a:buClr>
                <a:srgbClr val="C00000"/>
              </a:buClr>
            </a:pPr>
            <a:r>
              <a:rPr lang="en-US" sz="2700" dirty="0" err="1">
                <a:latin typeface="+mn-lt"/>
              </a:rPr>
              <a:t>код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пацијената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који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имају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озбиљан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поремећај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коагулације</a:t>
            </a:r>
            <a:r>
              <a:rPr lang="en-US" sz="2700" dirty="0">
                <a:latin typeface="+mn-lt"/>
              </a:rPr>
              <a:t>;</a:t>
            </a:r>
          </a:p>
          <a:p>
            <a:pPr lvl="2">
              <a:spcAft>
                <a:spcPts val="600"/>
              </a:spcAft>
              <a:buClr>
                <a:srgbClr val="C00000"/>
              </a:buClr>
            </a:pPr>
            <a:r>
              <a:rPr lang="en-US" sz="2700" dirty="0" err="1">
                <a:latin typeface="+mn-lt"/>
              </a:rPr>
              <a:t>за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велике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хируршке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 smtClean="0">
                <a:latin typeface="+mn-lt"/>
              </a:rPr>
              <a:t>захвате</a:t>
            </a:r>
            <a:r>
              <a:rPr lang="en-US" sz="2700" dirty="0" smtClean="0">
                <a:latin typeface="+mn-lt"/>
              </a:rPr>
              <a:t>;</a:t>
            </a:r>
            <a:endParaRPr lang="sr-Cyrl-CS" sz="2700" dirty="0" smtClean="0">
              <a:latin typeface="+mn-lt"/>
            </a:endParaRPr>
          </a:p>
          <a:p>
            <a:pPr lvl="2">
              <a:spcAft>
                <a:spcPts val="600"/>
              </a:spcAft>
              <a:buClr>
                <a:srgbClr val="C00000"/>
              </a:buClr>
            </a:pPr>
            <a:r>
              <a:rPr lang="en-US" sz="2700" dirty="0" err="1" smtClean="0">
                <a:latin typeface="+mn-lt"/>
              </a:rPr>
              <a:t>када</a:t>
            </a:r>
            <a:r>
              <a:rPr lang="en-US" sz="2700" dirty="0" smtClean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постоји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алергија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на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локални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анестетик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или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ађуванс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из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препарата</a:t>
            </a:r>
            <a:r>
              <a:rPr lang="en-US" sz="2700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>
                <a:latin typeface="+mj-lt"/>
              </a:rPr>
              <a:t>Индикације и контраиндикације за свесну седацију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48768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+mn-lt"/>
              </a:rPr>
              <a:t>Свесна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седација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индикована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анксиозних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благо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некооперативних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пацијената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Највише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требало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користи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екстракције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трећег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кутњака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апектомије</a:t>
            </a:r>
            <a:r>
              <a:rPr lang="en-US" dirty="0">
                <a:latin typeface="+mn-lt"/>
              </a:rPr>
              <a:t>.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Свесна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седација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контраиндикована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код</a:t>
            </a:r>
            <a:r>
              <a:rPr lang="en-US" dirty="0">
                <a:latin typeface="+mn-lt"/>
              </a:rPr>
              <a:t>:</a:t>
            </a:r>
          </a:p>
          <a:p>
            <a:pPr lvl="2">
              <a:spcAft>
                <a:spcPts val="600"/>
              </a:spcAft>
              <a:buClr>
                <a:srgbClr val="C00000"/>
              </a:buClr>
            </a:pPr>
            <a:r>
              <a:rPr lang="en-US" sz="2700" dirty="0" err="1">
                <a:latin typeface="+mn-lt"/>
              </a:rPr>
              <a:t>кардиоваскуларних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болести</a:t>
            </a:r>
            <a:r>
              <a:rPr lang="en-US" sz="2700" dirty="0">
                <a:latin typeface="+mn-lt"/>
              </a:rPr>
              <a:t>, </a:t>
            </a:r>
            <a:r>
              <a:rPr lang="en-US" sz="2700" dirty="0" err="1">
                <a:latin typeface="+mn-lt"/>
              </a:rPr>
              <a:t>обољења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јетре</a:t>
            </a:r>
            <a:r>
              <a:rPr lang="en-US" sz="2700" dirty="0">
                <a:latin typeface="+mn-lt"/>
              </a:rPr>
              <a:t> </a:t>
            </a:r>
            <a:r>
              <a:rPr lang="en-US" sz="2700">
                <a:latin typeface="+mn-lt"/>
              </a:rPr>
              <a:t>и </a:t>
            </a:r>
            <a:r>
              <a:rPr lang="en-US" sz="2700" smtClean="0">
                <a:latin typeface="+mn-lt"/>
              </a:rPr>
              <a:t>бубрега, </a:t>
            </a:r>
            <a:r>
              <a:rPr lang="en-US" sz="2700" dirty="0" err="1">
                <a:latin typeface="+mn-lt"/>
              </a:rPr>
              <a:t>код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психијатријских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болесника</a:t>
            </a:r>
            <a:endParaRPr lang="en-US" sz="2700" dirty="0">
              <a:latin typeface="+mn-lt"/>
            </a:endParaRPr>
          </a:p>
          <a:p>
            <a:pPr lvl="2">
              <a:spcAft>
                <a:spcPts val="600"/>
              </a:spcAft>
              <a:buClr>
                <a:srgbClr val="C00000"/>
              </a:buClr>
            </a:pPr>
            <a:r>
              <a:rPr lang="en-US" sz="2700" dirty="0" err="1">
                <a:latin typeface="+mn-lt"/>
              </a:rPr>
              <a:t>пацијента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који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нема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пратњу</a:t>
            </a:r>
            <a:r>
              <a:rPr lang="en-US" sz="2700" dirty="0">
                <a:latin typeface="+mn-lt"/>
              </a:rPr>
              <a:t>, и </a:t>
            </a:r>
            <a:r>
              <a:rPr lang="en-US" sz="2700" dirty="0" err="1">
                <a:latin typeface="+mn-lt"/>
              </a:rPr>
              <a:t>није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спреман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да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мирује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после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седације</a:t>
            </a:r>
            <a:endParaRPr lang="en-US" sz="2700" dirty="0">
              <a:latin typeface="+mn-lt"/>
            </a:endParaRPr>
          </a:p>
          <a:p>
            <a:pPr lvl="2">
              <a:spcAft>
                <a:spcPts val="600"/>
              </a:spcAft>
              <a:buClr>
                <a:srgbClr val="C00000"/>
              </a:buClr>
            </a:pPr>
            <a:r>
              <a:rPr lang="en-US" sz="2700" dirty="0" err="1">
                <a:latin typeface="+mn-lt"/>
              </a:rPr>
              <a:t>пацијената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који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су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раније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имали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нежељена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дејства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на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 smtClean="0">
                <a:latin typeface="+mn-lt"/>
              </a:rPr>
              <a:t>бензодиазепине</a:t>
            </a:r>
            <a:endParaRPr lang="sr-Cyrl-CS" sz="2700" dirty="0" smtClean="0">
              <a:latin typeface="+mn-lt"/>
            </a:endParaRPr>
          </a:p>
          <a:p>
            <a:pPr lvl="2">
              <a:spcAft>
                <a:spcPts val="600"/>
              </a:spcAft>
              <a:buClr>
                <a:srgbClr val="C00000"/>
              </a:buClr>
            </a:pPr>
            <a:r>
              <a:rPr lang="en-US" sz="2700" dirty="0" err="1" smtClean="0">
                <a:latin typeface="+mn-lt"/>
              </a:rPr>
              <a:t>трудница</a:t>
            </a:r>
            <a:r>
              <a:rPr lang="en-US" sz="2700" dirty="0">
                <a:latin typeface="+mn-lt"/>
              </a:rPr>
              <a:t>, </a:t>
            </a:r>
            <a:r>
              <a:rPr lang="en-US" sz="2700" dirty="0" err="1">
                <a:latin typeface="+mn-lt"/>
              </a:rPr>
              <a:t>због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могућег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тератогеног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дејства</a:t>
            </a:r>
            <a:r>
              <a:rPr lang="en-US" sz="2700" dirty="0">
                <a:latin typeface="+mn-lt"/>
              </a:rPr>
              <a:t> </a:t>
            </a:r>
            <a:r>
              <a:rPr lang="en-US" sz="2700" dirty="0" err="1">
                <a:latin typeface="+mn-lt"/>
              </a:rPr>
              <a:t>бензодиазепина</a:t>
            </a:r>
            <a:endParaRPr lang="en-US" sz="2700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>
                <a:latin typeface="+mj-lt"/>
              </a:rPr>
              <a:t>Индикације и контраиндикације за општу анестезију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991600" cy="4373563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400" dirty="0" err="1">
                <a:latin typeface="+mn-lt"/>
              </a:rPr>
              <a:t>Општа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анестезија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је</a:t>
            </a:r>
            <a:r>
              <a:rPr lang="en-US" sz="2400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индикована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код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већих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интервенција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увек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када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локална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анестезија</a:t>
            </a:r>
            <a:r>
              <a:rPr lang="en-US" sz="2400" dirty="0">
                <a:latin typeface="+mn-lt"/>
              </a:rPr>
              <a:t> и </a:t>
            </a:r>
            <a:r>
              <a:rPr lang="en-US" sz="2400" dirty="0" err="1">
                <a:latin typeface="+mn-lt"/>
              </a:rPr>
              <a:t>свесна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седација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могу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изведу</a:t>
            </a:r>
            <a:r>
              <a:rPr lang="en-US" sz="2400" dirty="0">
                <a:latin typeface="+mn-lt"/>
              </a:rPr>
              <a:t>.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400" dirty="0" err="1" smtClean="0">
                <a:latin typeface="+mn-lt"/>
              </a:rPr>
              <a:t>Општа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анестезија</a:t>
            </a:r>
            <a:r>
              <a:rPr lang="en-US" sz="2400" dirty="0">
                <a:latin typeface="+mn-lt"/>
              </a:rPr>
              <a:t> у </a:t>
            </a:r>
            <a:r>
              <a:rPr lang="en-US" sz="2400" dirty="0" err="1">
                <a:latin typeface="+mn-lt"/>
              </a:rPr>
              <a:t>амбулантним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условима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је</a:t>
            </a:r>
            <a:r>
              <a:rPr lang="en-US" sz="2400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контраиндикована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код</a:t>
            </a:r>
            <a:r>
              <a:rPr lang="en-US" sz="2400" dirty="0">
                <a:latin typeface="+mn-lt"/>
              </a:rPr>
              <a:t>:</a:t>
            </a:r>
          </a:p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en-US" sz="2000" dirty="0" err="1">
                <a:latin typeface="+mn-lt"/>
              </a:rPr>
              <a:t>кардиоваскуларних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болести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обољења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јетре</a:t>
            </a:r>
            <a:r>
              <a:rPr lang="en-US" sz="2000" dirty="0">
                <a:latin typeface="+mn-lt"/>
              </a:rPr>
              <a:t> и </a:t>
            </a:r>
            <a:r>
              <a:rPr lang="en-US" sz="2000" dirty="0" err="1">
                <a:latin typeface="+mn-lt"/>
              </a:rPr>
              <a:t>бубрега</a:t>
            </a:r>
            <a:r>
              <a:rPr lang="en-US" sz="2000" dirty="0">
                <a:latin typeface="+mn-lt"/>
              </a:rPr>
              <a:t> , </a:t>
            </a:r>
            <a:r>
              <a:rPr lang="en-US" sz="2000" dirty="0" err="1">
                <a:latin typeface="+mn-lt"/>
              </a:rPr>
              <a:t>код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психијатријских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болесника</a:t>
            </a:r>
            <a:endParaRPr lang="en-US" sz="2000" dirty="0">
              <a:latin typeface="+mn-lt"/>
            </a:endParaRPr>
          </a:p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en-US" sz="2000" dirty="0" err="1">
                <a:latin typeface="+mn-lt"/>
              </a:rPr>
              <a:t>пацијента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који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нема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пратњу</a:t>
            </a:r>
            <a:r>
              <a:rPr lang="en-US" sz="2000" dirty="0">
                <a:latin typeface="+mn-lt"/>
              </a:rPr>
              <a:t>, и </a:t>
            </a:r>
            <a:r>
              <a:rPr lang="en-US" sz="2000" dirty="0" err="1">
                <a:latin typeface="+mn-lt"/>
              </a:rPr>
              <a:t>није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спреман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мирује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после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анестезије</a:t>
            </a:r>
            <a:endParaRPr lang="en-US" sz="2000" dirty="0">
              <a:latin typeface="+mn-lt"/>
            </a:endParaRPr>
          </a:p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en-US" sz="2000" dirty="0" err="1">
                <a:latin typeface="+mn-lt"/>
              </a:rPr>
              <a:t>пацијената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који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су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раније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имали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нежељена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дејства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на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анестетике</a:t>
            </a:r>
            <a:r>
              <a:rPr lang="en-US" sz="2000" dirty="0">
                <a:latin typeface="+mn-lt"/>
              </a:rPr>
              <a:t> и </a:t>
            </a:r>
            <a:r>
              <a:rPr lang="en-US" sz="2000" dirty="0" err="1">
                <a:latin typeface="+mn-lt"/>
              </a:rPr>
              <a:t>седативе</a:t>
            </a:r>
            <a:endParaRPr lang="en-US" sz="2000" dirty="0">
              <a:latin typeface="+mn-lt"/>
            </a:endParaRPr>
          </a:p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en-US" sz="2000" dirty="0" err="1">
                <a:latin typeface="+mn-lt"/>
              </a:rPr>
              <a:t>трудница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због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могућег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тератогеног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дејства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бензодиазепина</a:t>
            </a:r>
            <a:endParaRPr lang="sr-Cyrl-CS" sz="2000" dirty="0" smtClean="0">
              <a:latin typeface="+mn-lt"/>
            </a:endParaRPr>
          </a:p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en-US" sz="2000" dirty="0" err="1" smtClean="0">
                <a:latin typeface="+mn-lt"/>
              </a:rPr>
              <a:t>пацијената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код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којих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није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прошло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више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од</a:t>
            </a:r>
            <a:r>
              <a:rPr lang="en-US" sz="2000" dirty="0">
                <a:latin typeface="+mn-lt"/>
              </a:rPr>
              <a:t> </a:t>
            </a:r>
            <a:r>
              <a:rPr lang="en-US" sz="2000">
                <a:latin typeface="+mn-lt"/>
              </a:rPr>
              <a:t>6 </a:t>
            </a:r>
            <a:r>
              <a:rPr lang="en-US" sz="2000" smtClean="0">
                <a:latin typeface="+mn-lt"/>
              </a:rPr>
              <a:t>сат</a:t>
            </a:r>
            <a:r>
              <a:rPr lang="sr-Cyrl-CS" sz="2000" smtClean="0">
                <a:latin typeface="+mn-lt"/>
              </a:rPr>
              <a:t>и</a:t>
            </a:r>
            <a:r>
              <a:rPr lang="en-US" sz="2000" smtClean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од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последњег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узимања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хране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или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течности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на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уста</a:t>
            </a:r>
            <a:r>
              <a:rPr lang="en-US" sz="2000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400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5500" dirty="0" err="1">
                <a:latin typeface="+mn-lt"/>
              </a:rPr>
              <a:t>Општа</a:t>
            </a:r>
            <a:r>
              <a:rPr lang="en-US" sz="5500" dirty="0">
                <a:latin typeface="+mn-lt"/>
              </a:rPr>
              <a:t> </a:t>
            </a:r>
            <a:r>
              <a:rPr lang="en-US" sz="5500" dirty="0" err="1">
                <a:latin typeface="+mn-lt"/>
              </a:rPr>
              <a:t>анестезија</a:t>
            </a:r>
            <a:r>
              <a:rPr lang="en-US" sz="5500" dirty="0">
                <a:latin typeface="+mn-lt"/>
              </a:rPr>
              <a:t> </a:t>
            </a:r>
            <a:r>
              <a:rPr lang="en-US" sz="5500" dirty="0" err="1">
                <a:latin typeface="+mn-lt"/>
              </a:rPr>
              <a:t>се</a:t>
            </a:r>
            <a:r>
              <a:rPr lang="en-US" sz="5500" dirty="0">
                <a:latin typeface="+mn-lt"/>
              </a:rPr>
              <a:t> </a:t>
            </a:r>
            <a:r>
              <a:rPr lang="en-US" sz="5500" b="1" dirty="0" err="1">
                <a:latin typeface="+mn-lt"/>
              </a:rPr>
              <a:t>мора</a:t>
            </a:r>
            <a:r>
              <a:rPr lang="en-US" sz="5500" b="1" dirty="0">
                <a:latin typeface="+mn-lt"/>
              </a:rPr>
              <a:t> </a:t>
            </a:r>
            <a:r>
              <a:rPr lang="en-US" sz="5500" b="1" dirty="0" err="1">
                <a:latin typeface="+mn-lt"/>
              </a:rPr>
              <a:t>изводити</a:t>
            </a:r>
            <a:r>
              <a:rPr lang="en-US" sz="5500" b="1" dirty="0">
                <a:latin typeface="+mn-lt"/>
              </a:rPr>
              <a:t> у </a:t>
            </a:r>
            <a:r>
              <a:rPr lang="en-US" sz="5500" b="1" dirty="0" err="1">
                <a:latin typeface="+mn-lt"/>
              </a:rPr>
              <a:t>болничким</a:t>
            </a:r>
            <a:r>
              <a:rPr lang="en-US" sz="5500" b="1" dirty="0">
                <a:latin typeface="+mn-lt"/>
              </a:rPr>
              <a:t> </a:t>
            </a:r>
            <a:r>
              <a:rPr lang="en-US" sz="5500" b="1" dirty="0" err="1">
                <a:latin typeface="+mn-lt"/>
              </a:rPr>
              <a:t>условима</a:t>
            </a:r>
            <a:r>
              <a:rPr lang="en-US" sz="5500" dirty="0">
                <a:latin typeface="+mn-lt"/>
              </a:rPr>
              <a:t> у </a:t>
            </a:r>
            <a:r>
              <a:rPr lang="en-US" sz="5500" dirty="0" err="1">
                <a:latin typeface="+mn-lt"/>
              </a:rPr>
              <a:t>следећим</a:t>
            </a:r>
            <a:r>
              <a:rPr lang="en-US" sz="5500" dirty="0">
                <a:latin typeface="+mn-lt"/>
              </a:rPr>
              <a:t> </a:t>
            </a:r>
            <a:r>
              <a:rPr lang="en-US" sz="5500" dirty="0" err="1">
                <a:latin typeface="+mn-lt"/>
              </a:rPr>
              <a:t>случајевима</a:t>
            </a:r>
            <a:r>
              <a:rPr lang="en-US" sz="5500" dirty="0">
                <a:latin typeface="+mn-lt"/>
              </a:rPr>
              <a:t>:</a:t>
            </a: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кардиоваскуларне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или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респираторне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болести</a:t>
            </a:r>
            <a:r>
              <a:rPr lang="en-US" sz="4800" dirty="0">
                <a:latin typeface="+mn-lt"/>
              </a:rPr>
              <a:t>, </a:t>
            </a:r>
            <a:r>
              <a:rPr lang="en-US" sz="4800" dirty="0" err="1">
                <a:latin typeface="+mn-lt"/>
              </a:rPr>
              <a:t>посебно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инфаркт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миокарда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пре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мање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од</a:t>
            </a:r>
            <a:r>
              <a:rPr lang="en-US" sz="4800" dirty="0">
                <a:latin typeface="+mn-lt"/>
              </a:rPr>
              <a:t> 6 </a:t>
            </a:r>
            <a:r>
              <a:rPr lang="en-US" sz="4800" dirty="0" err="1">
                <a:latin typeface="+mn-lt"/>
              </a:rPr>
              <a:t>месеци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тешка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инсуфицијенција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јетре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или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бубрега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некоригована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анемија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неконтролисана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хипертиреоза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или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хипотироидизам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Адисонова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болест</a:t>
            </a:r>
            <a:r>
              <a:rPr lang="en-US" sz="4800" dirty="0">
                <a:latin typeface="+mn-lt"/>
              </a:rPr>
              <a:t> </a:t>
            </a: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некотролисан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дијабетес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мелитус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порфирија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трудноћа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неуролошке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болести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вратна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кичма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укочена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због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реуматских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обољења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код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пацијената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који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су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на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терапији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стероидима</a:t>
            </a:r>
            <a:r>
              <a:rPr lang="en-US" sz="4800" dirty="0">
                <a:latin typeface="+mn-lt"/>
              </a:rPr>
              <a:t>, </a:t>
            </a:r>
            <a:r>
              <a:rPr lang="en-US" sz="4800" dirty="0" err="1">
                <a:latin typeface="+mn-lt"/>
              </a:rPr>
              <a:t>антихипертензивима</a:t>
            </a:r>
            <a:r>
              <a:rPr lang="en-US" sz="4800" dirty="0">
                <a:latin typeface="+mn-lt"/>
              </a:rPr>
              <a:t>, МАО </a:t>
            </a:r>
            <a:r>
              <a:rPr lang="en-US" sz="4800" dirty="0" err="1">
                <a:latin typeface="+mn-lt"/>
              </a:rPr>
              <a:t>инхибиторима</a:t>
            </a:r>
            <a:r>
              <a:rPr lang="en-US" sz="4800" dirty="0">
                <a:latin typeface="+mn-lt"/>
              </a:rPr>
              <a:t>, </a:t>
            </a:r>
            <a:r>
              <a:rPr lang="en-US" sz="4800" dirty="0" err="1">
                <a:latin typeface="+mn-lt"/>
              </a:rPr>
              <a:t>антикоагулансима</a:t>
            </a:r>
            <a:r>
              <a:rPr lang="en-US" sz="4800" dirty="0">
                <a:latin typeface="+mn-lt"/>
              </a:rPr>
              <a:t>, </a:t>
            </a:r>
            <a:r>
              <a:rPr lang="en-US" sz="4800" dirty="0" err="1">
                <a:latin typeface="+mn-lt"/>
              </a:rPr>
              <a:t>опиоидима</a:t>
            </a:r>
            <a:r>
              <a:rPr lang="en-US" sz="4800" dirty="0">
                <a:latin typeface="+mn-lt"/>
              </a:rPr>
              <a:t>, </a:t>
            </a:r>
            <a:r>
              <a:rPr lang="en-US" sz="4800" dirty="0" err="1">
                <a:latin typeface="+mn-lt"/>
              </a:rPr>
              <a:t>ангтиепилептицима</a:t>
            </a:r>
            <a:r>
              <a:rPr lang="en-US" sz="4800" dirty="0">
                <a:latin typeface="+mn-lt"/>
              </a:rPr>
              <a:t> и </a:t>
            </a:r>
            <a:r>
              <a:rPr lang="en-US" sz="4800" dirty="0" err="1">
                <a:latin typeface="+mn-lt"/>
              </a:rPr>
              <a:t>литијумом</a:t>
            </a:r>
            <a:endParaRPr lang="en-US" sz="4800" dirty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>
                <a:latin typeface="+mn-lt"/>
              </a:rPr>
              <a:t>код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 smtClean="0">
                <a:latin typeface="+mn-lt"/>
              </a:rPr>
              <a:t>алкохоличара</a:t>
            </a:r>
            <a:endParaRPr lang="sr-Cyrl-CS" sz="4800" dirty="0" smtClean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4800" dirty="0" err="1" smtClean="0">
                <a:latin typeface="+mn-lt"/>
              </a:rPr>
              <a:t>компромитовани</a:t>
            </a:r>
            <a:r>
              <a:rPr lang="en-US" sz="4800" dirty="0" smtClean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горњи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дисајни</a:t>
            </a:r>
            <a:r>
              <a:rPr lang="en-US" sz="4800" dirty="0">
                <a:latin typeface="+mn-lt"/>
              </a:rPr>
              <a:t> </a:t>
            </a:r>
            <a:r>
              <a:rPr lang="en-US" sz="4800" dirty="0" err="1">
                <a:latin typeface="+mn-lt"/>
              </a:rPr>
              <a:t>путеви</a:t>
            </a:r>
            <a:endParaRPr lang="en-US" sz="4800" dirty="0">
              <a:latin typeface="+mn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>
                <a:latin typeface="+mj-lt"/>
              </a:rPr>
              <a:t>Индикације и контраиндикације за општу анестезију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>
                <a:latin typeface="+mj-lt"/>
              </a:rPr>
              <a:t>Локална анестезија – лекови, техника примене и нежељена дејства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800600"/>
          </a:xfrm>
        </p:spPr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sr-Cyrl-CS" sz="2100" b="1" dirty="0">
                <a:latin typeface="+mn-lt"/>
              </a:rPr>
              <a:t>	</a:t>
            </a:r>
            <a:r>
              <a:rPr lang="en-US" sz="2000" dirty="0" err="1">
                <a:latin typeface="+mn-lt"/>
              </a:rPr>
              <a:t>За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локалну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анестезију</a:t>
            </a:r>
            <a:r>
              <a:rPr lang="en-US" sz="2000" dirty="0">
                <a:latin typeface="+mn-lt"/>
              </a:rPr>
              <a:t> у </a:t>
            </a:r>
            <a:r>
              <a:rPr lang="en-US" sz="2000" dirty="0" err="1">
                <a:latin typeface="+mn-lt"/>
              </a:rPr>
              <a:t>стоматологији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најчешће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се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користи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2%-</a:t>
            </a:r>
            <a:r>
              <a:rPr lang="en-US" sz="2000" b="1" dirty="0" err="1">
                <a:latin typeface="+mn-lt"/>
              </a:rPr>
              <a:t>тни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лидокаин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са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адреналином</a:t>
            </a:r>
            <a:r>
              <a:rPr lang="en-US" sz="2000" b="1" dirty="0">
                <a:latin typeface="+mn-lt"/>
              </a:rPr>
              <a:t> (1:80,000)</a:t>
            </a:r>
            <a:r>
              <a:rPr lang="en-US" sz="2000" dirty="0">
                <a:latin typeface="+mn-lt"/>
              </a:rPr>
              <a:t>. </a:t>
            </a:r>
            <a:r>
              <a:rPr lang="en-US" sz="2000" dirty="0" err="1">
                <a:latin typeface="+mn-lt"/>
              </a:rPr>
              <a:t>Овај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препарат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веома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безбедан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даје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аналгезију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пулпе</a:t>
            </a:r>
            <a:r>
              <a:rPr lang="en-US" sz="2000" dirty="0">
                <a:latin typeface="+mn-lt"/>
              </a:rPr>
              <a:t> у </a:t>
            </a:r>
            <a:r>
              <a:rPr lang="en-US" sz="2000" dirty="0" err="1">
                <a:latin typeface="+mn-lt"/>
              </a:rPr>
              <a:t>трајању</a:t>
            </a:r>
            <a:r>
              <a:rPr lang="en-US" sz="2000" dirty="0">
                <a:latin typeface="+mn-lt"/>
              </a:rPr>
              <a:t> </a:t>
            </a:r>
            <a:r>
              <a:rPr lang="en-US" sz="2000" err="1">
                <a:latin typeface="+mn-lt"/>
              </a:rPr>
              <a:t>од</a:t>
            </a:r>
            <a:r>
              <a:rPr lang="en-US" sz="2000">
                <a:latin typeface="+mn-lt"/>
              </a:rPr>
              <a:t> </a:t>
            </a:r>
            <a:r>
              <a:rPr lang="en-US" sz="2000" smtClean="0">
                <a:latin typeface="+mn-lt"/>
              </a:rPr>
              <a:t>1</a:t>
            </a:r>
            <a:r>
              <a:rPr lang="sr-Cyrl-CS" sz="2000" smtClean="0">
                <a:latin typeface="+mn-lt"/>
              </a:rPr>
              <a:t>,</a:t>
            </a:r>
            <a:r>
              <a:rPr lang="en-US" sz="2000" smtClean="0">
                <a:latin typeface="+mn-lt"/>
              </a:rPr>
              <a:t>5 </a:t>
            </a:r>
            <a:r>
              <a:rPr lang="en-US" sz="2000" dirty="0" err="1">
                <a:latin typeface="+mn-lt"/>
              </a:rPr>
              <a:t>сат</a:t>
            </a:r>
            <a:r>
              <a:rPr lang="en-US" sz="2000" dirty="0">
                <a:latin typeface="+mn-lt"/>
              </a:rPr>
              <a:t>, а </a:t>
            </a:r>
            <a:r>
              <a:rPr lang="en-US" sz="2000" dirty="0" err="1">
                <a:latin typeface="+mn-lt"/>
              </a:rPr>
              <a:t>меких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ткива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</a:t>
            </a:r>
            <a:r>
              <a:rPr lang="en-US" sz="2000" dirty="0">
                <a:latin typeface="+mn-lt"/>
              </a:rPr>
              <a:t> 3 </a:t>
            </a:r>
            <a:r>
              <a:rPr lang="en-US" sz="2000" dirty="0" err="1">
                <a:latin typeface="+mn-lt"/>
              </a:rPr>
              <a:t>сата</a:t>
            </a:r>
            <a:r>
              <a:rPr lang="en-US" sz="2000" dirty="0">
                <a:latin typeface="+mn-lt"/>
              </a:rPr>
              <a:t>. </a:t>
            </a:r>
            <a:r>
              <a:rPr lang="en-US" sz="2000" dirty="0" err="1">
                <a:latin typeface="+mn-lt"/>
              </a:rPr>
              <a:t>Максимална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доза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које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се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сме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применити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једнократно</a:t>
            </a:r>
            <a:r>
              <a:rPr lang="en-US" sz="2000" dirty="0">
                <a:latin typeface="+mn-lt"/>
              </a:rPr>
              <a:t> </a:t>
            </a:r>
            <a:r>
              <a:rPr lang="en-US" sz="2000" err="1">
                <a:latin typeface="+mn-lt"/>
              </a:rPr>
              <a:t>је</a:t>
            </a:r>
            <a:r>
              <a:rPr lang="en-US" sz="2000">
                <a:latin typeface="+mn-lt"/>
              </a:rPr>
              <a:t> </a:t>
            </a:r>
            <a:r>
              <a:rPr lang="en-US" sz="2000" smtClean="0">
                <a:latin typeface="+mn-lt"/>
              </a:rPr>
              <a:t>500</a:t>
            </a:r>
            <a:r>
              <a:rPr lang="sr-Latn-CS" sz="2000" smtClean="0">
                <a:latin typeface="+mn-lt"/>
              </a:rPr>
              <a:t>mg</a:t>
            </a:r>
            <a:r>
              <a:rPr lang="en-US" sz="2000" smtClean="0">
                <a:latin typeface="+mn-lt"/>
              </a:rPr>
              <a:t>. </a:t>
            </a:r>
            <a:endParaRPr lang="en-US" sz="20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000" dirty="0">
                <a:latin typeface="+mn-lt"/>
              </a:rPr>
              <a:t>	</a:t>
            </a:r>
            <a:r>
              <a:rPr lang="en-US" sz="2000" b="1" dirty="0" err="1">
                <a:latin typeface="+mn-lt"/>
              </a:rPr>
              <a:t>Прилокаин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са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октапресином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делује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нешто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краће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од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лидокаина</a:t>
            </a:r>
            <a:r>
              <a:rPr lang="en-US" sz="2000" dirty="0">
                <a:latin typeface="+mn-lt"/>
              </a:rPr>
              <a:t>. </a:t>
            </a:r>
            <a:r>
              <a:rPr lang="en-US" sz="2000" dirty="0" err="1">
                <a:latin typeface="+mn-lt"/>
              </a:rPr>
              <a:t>Максимална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дозвољена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доза</a:t>
            </a:r>
            <a:r>
              <a:rPr lang="en-US" sz="2000" dirty="0">
                <a:latin typeface="+mn-lt"/>
              </a:rPr>
              <a:t> </a:t>
            </a:r>
            <a:r>
              <a:rPr lang="en-US" sz="2000" err="1">
                <a:latin typeface="+mn-lt"/>
              </a:rPr>
              <a:t>је</a:t>
            </a:r>
            <a:r>
              <a:rPr lang="en-US" sz="2000">
                <a:latin typeface="+mn-lt"/>
              </a:rPr>
              <a:t> </a:t>
            </a:r>
            <a:r>
              <a:rPr lang="en-US" sz="2000" smtClean="0">
                <a:latin typeface="+mn-lt"/>
              </a:rPr>
              <a:t>600</a:t>
            </a:r>
            <a:r>
              <a:rPr lang="sr-Latn-CS" sz="2000" smtClean="0">
                <a:latin typeface="+mn-lt"/>
              </a:rPr>
              <a:t>mg</a:t>
            </a:r>
            <a:r>
              <a:rPr lang="en-US" sz="2000" smtClean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прилокаина</a:t>
            </a:r>
            <a:r>
              <a:rPr lang="en-US" sz="2000" dirty="0">
                <a:latin typeface="+mn-lt"/>
              </a:rPr>
              <a:t>. </a:t>
            </a:r>
            <a:r>
              <a:rPr lang="en-US" sz="2000" dirty="0" err="1">
                <a:latin typeface="+mn-lt"/>
              </a:rPr>
              <a:t>Може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изазвати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метхемоглобинемију</a:t>
            </a:r>
            <a:r>
              <a:rPr lang="en-US" sz="2000" dirty="0">
                <a:latin typeface="+mn-lt"/>
              </a:rPr>
              <a:t>.</a:t>
            </a:r>
          </a:p>
          <a:p>
            <a:pPr>
              <a:buClr>
                <a:srgbClr val="C00000"/>
              </a:buClr>
            </a:pPr>
            <a:r>
              <a:rPr lang="en-US" sz="2000" dirty="0">
                <a:latin typeface="+mn-lt"/>
              </a:rPr>
              <a:t>	</a:t>
            </a:r>
            <a:r>
              <a:rPr lang="en-US" sz="2000" b="1" dirty="0" err="1">
                <a:latin typeface="+mn-lt"/>
              </a:rPr>
              <a:t>Бупивакаин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делује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чак</a:t>
            </a:r>
            <a:r>
              <a:rPr lang="en-US" sz="2000" dirty="0">
                <a:latin typeface="+mn-lt"/>
              </a:rPr>
              <a:t> 6 </a:t>
            </a:r>
            <a:r>
              <a:rPr lang="en-US" sz="2000" dirty="0" err="1">
                <a:latin typeface="+mn-lt"/>
              </a:rPr>
              <a:t>сати</a:t>
            </a:r>
            <a:r>
              <a:rPr lang="en-US" sz="2000" dirty="0">
                <a:latin typeface="+mn-lt"/>
              </a:rPr>
              <a:t>. </a:t>
            </a:r>
            <a:r>
              <a:rPr lang="en-US" sz="2000" dirty="0" err="1">
                <a:latin typeface="+mn-lt"/>
              </a:rPr>
              <a:t>Максимнална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дозвољена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доза</a:t>
            </a:r>
            <a:r>
              <a:rPr lang="en-US" sz="2000" dirty="0">
                <a:latin typeface="+mn-lt"/>
              </a:rPr>
              <a:t> </a:t>
            </a:r>
            <a:r>
              <a:rPr lang="en-US" sz="2000" err="1">
                <a:latin typeface="+mn-lt"/>
              </a:rPr>
              <a:t>је</a:t>
            </a:r>
            <a:r>
              <a:rPr lang="en-US" sz="2000">
                <a:latin typeface="+mn-lt"/>
              </a:rPr>
              <a:t> </a:t>
            </a:r>
            <a:r>
              <a:rPr lang="en-US" sz="2000" smtClean="0">
                <a:latin typeface="+mn-lt"/>
              </a:rPr>
              <a:t>2</a:t>
            </a:r>
            <a:r>
              <a:rPr lang="sr-Latn-CS" sz="2000" smtClean="0">
                <a:latin typeface="+mn-lt"/>
              </a:rPr>
              <a:t>mg</a:t>
            </a:r>
            <a:r>
              <a:rPr lang="en-US" sz="2000" smtClean="0">
                <a:latin typeface="+mn-lt"/>
              </a:rPr>
              <a:t>/</a:t>
            </a:r>
            <a:r>
              <a:rPr lang="sr-Latn-CS" sz="2000" smtClean="0">
                <a:latin typeface="+mn-lt"/>
              </a:rPr>
              <a:t>kg</a:t>
            </a:r>
            <a:r>
              <a:rPr lang="en-US" sz="2000" smtClean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телесне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тежине</a:t>
            </a:r>
            <a:r>
              <a:rPr lang="en-US" sz="2000" dirty="0">
                <a:latin typeface="+mn-lt"/>
              </a:rPr>
              <a:t>.</a:t>
            </a:r>
          </a:p>
          <a:p>
            <a:pPr>
              <a:buClr>
                <a:srgbClr val="C00000"/>
              </a:buClr>
            </a:pPr>
            <a:r>
              <a:rPr lang="en-US" sz="2000" dirty="0">
                <a:latin typeface="+mn-lt"/>
              </a:rPr>
              <a:t>	</a:t>
            </a:r>
            <a:r>
              <a:rPr lang="en-US" sz="2000" b="1" dirty="0" err="1">
                <a:latin typeface="+mn-lt"/>
              </a:rPr>
              <a:t>Мепивакаин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делује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краће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од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адреналина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па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се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користи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само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за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кратке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процедуре</a:t>
            </a:r>
            <a:r>
              <a:rPr lang="en-US" sz="2000" dirty="0">
                <a:latin typeface="+mn-lt"/>
              </a:rPr>
              <a:t>. </a:t>
            </a:r>
            <a:r>
              <a:rPr lang="en-US" sz="2000" dirty="0" err="1">
                <a:latin typeface="+mn-lt"/>
              </a:rPr>
              <a:t>Максимално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дозвољена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доза</a:t>
            </a:r>
            <a:r>
              <a:rPr lang="en-US" sz="2000" dirty="0">
                <a:latin typeface="+mn-lt"/>
              </a:rPr>
              <a:t> </a:t>
            </a:r>
            <a:r>
              <a:rPr lang="en-US" sz="2000" err="1">
                <a:latin typeface="+mn-lt"/>
              </a:rPr>
              <a:t>је</a:t>
            </a:r>
            <a:r>
              <a:rPr lang="en-US" sz="2000">
                <a:latin typeface="+mn-lt"/>
              </a:rPr>
              <a:t> </a:t>
            </a:r>
            <a:r>
              <a:rPr lang="en-US" sz="2000" smtClean="0">
                <a:latin typeface="+mn-lt"/>
              </a:rPr>
              <a:t>400</a:t>
            </a:r>
            <a:r>
              <a:rPr lang="sr-Latn-CS" sz="2000" smtClean="0">
                <a:latin typeface="+mn-lt"/>
              </a:rPr>
              <a:t>mg</a:t>
            </a:r>
            <a:r>
              <a:rPr lang="en-US" sz="2000" smtClean="0">
                <a:latin typeface="+mn-lt"/>
              </a:rPr>
              <a:t>.</a:t>
            </a:r>
            <a:endParaRPr lang="en-US" sz="20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000" dirty="0">
                <a:latin typeface="+mn-lt"/>
              </a:rPr>
              <a:t>	</a:t>
            </a:r>
            <a:r>
              <a:rPr lang="en-US" sz="2000" b="1" dirty="0" err="1">
                <a:latin typeface="+mn-lt"/>
              </a:rPr>
              <a:t>Артикаин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делотворан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као</a:t>
            </a:r>
            <a:r>
              <a:rPr lang="en-US" sz="2000" dirty="0">
                <a:latin typeface="+mn-lt"/>
              </a:rPr>
              <a:t> и </a:t>
            </a:r>
            <a:r>
              <a:rPr lang="en-US" sz="2000" dirty="0" err="1">
                <a:latin typeface="+mn-lt"/>
              </a:rPr>
              <a:t>лидокаин</a:t>
            </a:r>
            <a:r>
              <a:rPr lang="en-US" sz="2000" dirty="0">
                <a:latin typeface="+mn-lt"/>
              </a:rPr>
              <a:t>. </a:t>
            </a:r>
            <a:r>
              <a:rPr lang="en-US" sz="2000" dirty="0" err="1">
                <a:latin typeface="+mn-lt"/>
              </a:rPr>
              <a:t>Контраиндикован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је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за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доњи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дентоалвеоларни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блок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јер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може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довести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до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трајног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губитка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осећаја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укуса</a:t>
            </a:r>
            <a:r>
              <a:rPr lang="en-US" sz="2000" dirty="0">
                <a:latin typeface="+mn-lt"/>
              </a:rPr>
              <a:t>.</a:t>
            </a:r>
          </a:p>
          <a:p>
            <a:pPr>
              <a:buClr>
                <a:srgbClr val="C00000"/>
              </a:buClr>
            </a:pPr>
            <a:r>
              <a:rPr lang="en-US" sz="2000" dirty="0">
                <a:latin typeface="+mn-lt"/>
              </a:rPr>
              <a:t>	</a:t>
            </a:r>
            <a:r>
              <a:rPr lang="en-US" sz="2000" dirty="0" err="1">
                <a:latin typeface="+mn-lt"/>
              </a:rPr>
              <a:t>За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површинску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анестезију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се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може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користити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спреј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лидокаина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затим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бензокаин</a:t>
            </a:r>
            <a:r>
              <a:rPr lang="en-US" sz="2000" dirty="0">
                <a:latin typeface="+mn-lt"/>
              </a:rPr>
              <a:t> у </a:t>
            </a:r>
            <a:r>
              <a:rPr lang="en-US" sz="2000" dirty="0" err="1">
                <a:latin typeface="+mn-lt"/>
              </a:rPr>
              <a:t>виду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ориблете</a:t>
            </a:r>
            <a:r>
              <a:rPr lang="en-US" sz="2000" dirty="0">
                <a:latin typeface="+mn-lt"/>
              </a:rPr>
              <a:t> и </a:t>
            </a:r>
            <a:r>
              <a:rPr lang="en-US" sz="2000" b="1" dirty="0" err="1">
                <a:latin typeface="+mn-lt"/>
              </a:rPr>
              <a:t>аметокаин</a:t>
            </a:r>
            <a:r>
              <a:rPr lang="en-US" sz="2000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en-US" sz="2400" b="1" dirty="0" err="1">
                <a:latin typeface="+mn-lt"/>
              </a:rPr>
              <a:t>Доњи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алвеоларни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блок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користи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за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рад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мандибуларним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кутњацима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преткутњацима</a:t>
            </a:r>
            <a:r>
              <a:rPr lang="en-US" sz="2400" dirty="0">
                <a:latin typeface="+mn-lt"/>
              </a:rPr>
              <a:t> и </a:t>
            </a:r>
            <a:r>
              <a:rPr lang="en-US" sz="2400" dirty="0" err="1">
                <a:latin typeface="+mn-lt"/>
              </a:rPr>
              <a:t>очњацима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док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за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секутиће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треба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додати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локалну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инфилтрацију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око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њих</a:t>
            </a:r>
            <a:r>
              <a:rPr lang="en-US" sz="2400" dirty="0">
                <a:latin typeface="+mn-lt"/>
              </a:rPr>
              <a:t>. </a:t>
            </a:r>
            <a:r>
              <a:rPr lang="en-US" sz="2400" dirty="0" err="1">
                <a:latin typeface="+mn-lt"/>
              </a:rPr>
              <a:t>Циљ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анестетик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убризга</a:t>
            </a:r>
            <a:r>
              <a:rPr lang="en-US" sz="2400" dirty="0">
                <a:latin typeface="+mn-lt"/>
              </a:rPr>
              <a:t> у </a:t>
            </a:r>
            <a:r>
              <a:rPr lang="en-US" sz="2400" dirty="0" err="1">
                <a:latin typeface="+mn-lt"/>
              </a:rPr>
              <a:t>близину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места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где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доњи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алвеоларни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нерв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улази</a:t>
            </a:r>
            <a:r>
              <a:rPr lang="en-US" sz="2400" dirty="0">
                <a:latin typeface="+mn-lt"/>
              </a:rPr>
              <a:t> у </a:t>
            </a:r>
            <a:r>
              <a:rPr lang="en-US" sz="2400" dirty="0" err="1">
                <a:latin typeface="+mn-lt"/>
              </a:rPr>
              <a:t>мандибуларни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канал</a:t>
            </a:r>
            <a:r>
              <a:rPr lang="en-US" sz="2400" dirty="0">
                <a:latin typeface="+mn-lt"/>
              </a:rPr>
              <a:t>. </a:t>
            </a:r>
            <a:r>
              <a:rPr lang="en-US" sz="2400" dirty="0" err="1">
                <a:latin typeface="+mn-lt"/>
              </a:rPr>
              <a:t>Пацијент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јако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отвори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уста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постави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врх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палца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ретромоларну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фосу</a:t>
            </a:r>
            <a:r>
              <a:rPr lang="en-US" sz="2400" dirty="0">
                <a:latin typeface="+mn-lt"/>
              </a:rPr>
              <a:t>, и </a:t>
            </a:r>
            <a:r>
              <a:rPr lang="en-US" sz="2400" dirty="0" err="1">
                <a:latin typeface="+mn-lt"/>
              </a:rPr>
              <a:t>иглом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убоде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слузокожа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изнад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средине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врха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палца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нивоу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оклузионе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површине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трећег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кутњака</a:t>
            </a:r>
            <a:r>
              <a:rPr lang="en-US" sz="2400" dirty="0">
                <a:latin typeface="+mn-lt"/>
              </a:rPr>
              <a:t>, а </a:t>
            </a:r>
            <a:r>
              <a:rPr lang="en-US" sz="2400" dirty="0" err="1">
                <a:latin typeface="+mn-lt"/>
              </a:rPr>
              <a:t>латерално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од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птеригомандибуларног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набора</a:t>
            </a:r>
            <a:r>
              <a:rPr lang="en-US" sz="2400" dirty="0">
                <a:latin typeface="+mn-lt"/>
              </a:rPr>
              <a:t>. </a:t>
            </a:r>
            <a:r>
              <a:rPr lang="en-US" sz="2400" dirty="0" err="1">
                <a:latin typeface="+mn-lt"/>
              </a:rPr>
              <a:t>Игла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треба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уђе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око</a:t>
            </a:r>
            <a:r>
              <a:rPr lang="en-US" sz="2400" dirty="0">
                <a:latin typeface="+mn-lt"/>
              </a:rPr>
              <a:t> 5 </a:t>
            </a:r>
            <a:r>
              <a:rPr lang="en-US" sz="2400" dirty="0" err="1">
                <a:latin typeface="+mn-lt"/>
              </a:rPr>
              <a:t>милиметара</a:t>
            </a:r>
            <a:r>
              <a:rPr lang="en-US" sz="2400" dirty="0">
                <a:latin typeface="+mn-lt"/>
              </a:rPr>
              <a:t>, и </a:t>
            </a:r>
            <a:r>
              <a:rPr lang="en-US" sz="2400" dirty="0" err="1">
                <a:latin typeface="+mn-lt"/>
              </a:rPr>
              <a:t>тада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ако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потребна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блокада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лингвалног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нерва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убризга</a:t>
            </a:r>
            <a:r>
              <a:rPr lang="en-US" sz="2400" dirty="0">
                <a:latin typeface="+mn-lt"/>
              </a:rPr>
              <a:t> 0.5 </a:t>
            </a:r>
            <a:r>
              <a:rPr lang="en-US" sz="2400" dirty="0" err="1">
                <a:latin typeface="+mn-lt"/>
              </a:rPr>
              <a:t>мл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анестетика</a:t>
            </a:r>
            <a:r>
              <a:rPr lang="en-US" sz="2400" dirty="0">
                <a:latin typeface="+mn-lt"/>
              </a:rPr>
              <a:t>. </a:t>
            </a:r>
            <a:r>
              <a:rPr lang="en-US" sz="2400" dirty="0" err="1">
                <a:latin typeface="+mn-lt"/>
              </a:rPr>
              <a:t>Потом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вадећи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иглу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из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слузокоже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шприц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помери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око</a:t>
            </a:r>
            <a:r>
              <a:rPr lang="en-US" sz="2400" dirty="0">
                <a:latin typeface="+mn-lt"/>
              </a:rPr>
              <a:t> 40 </a:t>
            </a:r>
            <a:r>
              <a:rPr lang="en-US" sz="2400" dirty="0" err="1">
                <a:latin typeface="+mn-lt"/>
              </a:rPr>
              <a:t>степени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преко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леђа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језика</a:t>
            </a:r>
            <a:r>
              <a:rPr lang="en-US" sz="2400" dirty="0">
                <a:latin typeface="+mn-lt"/>
              </a:rPr>
              <a:t>, а </a:t>
            </a:r>
            <a:r>
              <a:rPr lang="en-US" sz="2400" dirty="0" err="1">
                <a:latin typeface="+mn-lt"/>
              </a:rPr>
              <a:t>затим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игла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потисне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дубље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док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удари</a:t>
            </a:r>
            <a:r>
              <a:rPr lang="en-US" sz="2400" dirty="0">
                <a:latin typeface="+mn-lt"/>
              </a:rPr>
              <a:t> у </a:t>
            </a:r>
            <a:r>
              <a:rPr lang="en-US" sz="2400" dirty="0" err="1">
                <a:latin typeface="+mn-lt"/>
              </a:rPr>
              <a:t>лингулу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мандибули</a:t>
            </a:r>
            <a:r>
              <a:rPr lang="en-US" sz="2400" dirty="0">
                <a:latin typeface="+mn-lt"/>
              </a:rPr>
              <a:t>. </a:t>
            </a:r>
            <a:r>
              <a:rPr lang="en-US" sz="2400" dirty="0" err="1">
                <a:latin typeface="+mn-lt"/>
              </a:rPr>
              <a:t>Онда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мало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повуче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назад</a:t>
            </a:r>
            <a:r>
              <a:rPr lang="en-US" sz="2400" dirty="0">
                <a:latin typeface="+mn-lt"/>
              </a:rPr>
              <a:t>, и </a:t>
            </a:r>
            <a:r>
              <a:rPr lang="en-US" sz="2400" dirty="0" err="1">
                <a:latin typeface="+mn-lt"/>
              </a:rPr>
              <a:t>убризга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err="1">
                <a:latin typeface="+mn-lt"/>
              </a:rPr>
              <a:t>око</a:t>
            </a:r>
            <a:r>
              <a:rPr lang="en-US" sz="2400">
                <a:latin typeface="+mn-lt"/>
              </a:rPr>
              <a:t> </a:t>
            </a:r>
            <a:r>
              <a:rPr lang="en-US" sz="2400" smtClean="0">
                <a:latin typeface="+mn-lt"/>
              </a:rPr>
              <a:t>1</a:t>
            </a:r>
            <a:r>
              <a:rPr lang="sr-Latn-CS" sz="2400" smtClean="0">
                <a:latin typeface="+mn-lt"/>
              </a:rPr>
              <a:t>,</a:t>
            </a:r>
            <a:r>
              <a:rPr lang="en-US" sz="2400" smtClean="0">
                <a:latin typeface="+mn-lt"/>
              </a:rPr>
              <a:t>5 </a:t>
            </a:r>
            <a:r>
              <a:rPr lang="en-US" sz="2400" dirty="0" err="1">
                <a:latin typeface="+mn-lt"/>
              </a:rPr>
              <a:t>милилитара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анестетика</a:t>
            </a:r>
            <a:r>
              <a:rPr lang="en-US" sz="2400" dirty="0">
                <a:latin typeface="+mn-lt"/>
              </a:rPr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>
                <a:latin typeface="+mj-lt"/>
              </a:rPr>
              <a:t>Локална анестезија – лекови, техника примене и нежељена дејства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Инфилтративна анестезија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rgbClr val="C00000"/>
              </a:buClr>
            </a:pPr>
            <a:r>
              <a:rPr lang="en-US" b="1" dirty="0" err="1">
                <a:latin typeface="Calibri" pitchFamily="34" charset="0"/>
              </a:rPr>
              <a:t>Инфилтративна</a:t>
            </a:r>
            <a:r>
              <a:rPr lang="en-US" b="1" dirty="0">
                <a:latin typeface="Calibri" pitchFamily="34" charset="0"/>
              </a:rPr>
              <a:t> </a:t>
            </a:r>
            <a:r>
              <a:rPr lang="en-US" b="1" dirty="0" err="1">
                <a:latin typeface="Calibri" pitchFamily="34" charset="0"/>
              </a:rPr>
              <a:t>анестезија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има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циљ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анестетик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убризга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супрапериостално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што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ближе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врху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корена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зуба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коме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интервенција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ради</a:t>
            </a:r>
            <a:r>
              <a:rPr lang="en-US">
                <a:latin typeface="Calibri" pitchFamily="34" charset="0"/>
              </a:rPr>
              <a:t>. </a:t>
            </a:r>
            <a:endParaRPr lang="sr-Latn-CS" smtClean="0">
              <a:latin typeface="Calibri" pitchFamily="34" charset="0"/>
            </a:endParaRPr>
          </a:p>
          <a:p>
            <a:pPr>
              <a:buClr>
                <a:srgbClr val="C00000"/>
              </a:buClr>
            </a:pPr>
            <a:r>
              <a:rPr lang="en-US" smtClean="0">
                <a:latin typeface="Calibri" pitchFamily="34" charset="0"/>
              </a:rPr>
              <a:t>Прво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затегне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образ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или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усна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левом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руком</a:t>
            </a:r>
            <a:r>
              <a:rPr lang="en-US" dirty="0">
                <a:latin typeface="Calibri" pitchFamily="34" charset="0"/>
              </a:rPr>
              <a:t>, а </a:t>
            </a:r>
            <a:r>
              <a:rPr lang="en-US" dirty="0" err="1">
                <a:latin typeface="Calibri" pitchFamily="34" charset="0"/>
              </a:rPr>
              <a:t>затим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иглом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убоде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слузокожа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изнад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зуба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иде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иглом</a:t>
            </a:r>
            <a:r>
              <a:rPr lang="en-US" dirty="0">
                <a:latin typeface="Calibri" pitchFamily="34" charset="0"/>
              </a:rPr>
              <a:t> у </a:t>
            </a:r>
            <a:r>
              <a:rPr lang="en-US" dirty="0" err="1">
                <a:latin typeface="Calibri" pitchFamily="34" charset="0"/>
              </a:rPr>
              <a:t>дубину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дуж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тог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зуба</a:t>
            </a:r>
            <a:r>
              <a:rPr lang="en-US" dirty="0">
                <a:latin typeface="Calibri" pitchFamily="34" charset="0"/>
              </a:rPr>
              <a:t>, а </a:t>
            </a:r>
            <a:r>
              <a:rPr lang="en-US" dirty="0" err="1">
                <a:latin typeface="Calibri" pitchFamily="34" charset="0"/>
              </a:rPr>
              <a:t>према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кости</a:t>
            </a:r>
            <a:r>
              <a:rPr lang="en-US" dirty="0">
                <a:latin typeface="Calibri" pitchFamily="34" charset="0"/>
              </a:rPr>
              <a:t>. У </a:t>
            </a:r>
            <a:r>
              <a:rPr lang="en-US" dirty="0" err="1">
                <a:latin typeface="Calibri" pitchFamily="34" charset="0"/>
              </a:rPr>
              <a:t>близини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претпостављеног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врха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зуба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игла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мало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повуче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аспирира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па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ако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нисмо</a:t>
            </a:r>
            <a:r>
              <a:rPr lang="en-US" dirty="0">
                <a:latin typeface="Calibri" pitchFamily="34" charset="0"/>
              </a:rPr>
              <a:t> у </a:t>
            </a:r>
            <a:r>
              <a:rPr lang="en-US" dirty="0" err="1">
                <a:latin typeface="Calibri" pitchFamily="34" charset="0"/>
              </a:rPr>
              <a:t>крвном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суду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убризга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полако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err="1">
                <a:latin typeface="Calibri" pitchFamily="34" charset="0"/>
              </a:rPr>
              <a:t>око</a:t>
            </a:r>
            <a:r>
              <a:rPr lang="en-US">
                <a:latin typeface="Calibri" pitchFamily="34" charset="0"/>
              </a:rPr>
              <a:t> </a:t>
            </a:r>
            <a:r>
              <a:rPr lang="en-US" smtClean="0">
                <a:latin typeface="Calibri" pitchFamily="34" charset="0"/>
              </a:rPr>
              <a:t>1</a:t>
            </a:r>
            <a:r>
              <a:rPr lang="sr-Latn-CS" smtClean="0">
                <a:latin typeface="Calibri" pitchFamily="34" charset="0"/>
              </a:rPr>
              <a:t>ml</a:t>
            </a:r>
            <a:r>
              <a:rPr lang="en-US" smtClean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анестетика</a:t>
            </a:r>
            <a:r>
              <a:rPr lang="en-US" dirty="0">
                <a:latin typeface="Calibri" pitchFamily="34" charset="0"/>
              </a:rPr>
              <a:t>. </a:t>
            </a:r>
            <a:r>
              <a:rPr lang="en-US" dirty="0" err="1">
                <a:latin typeface="Calibri" pitchFamily="34" charset="0"/>
              </a:rPr>
              <a:t>Потом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инфилтришу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интерденталне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папиле</a:t>
            </a:r>
            <a:r>
              <a:rPr lang="en-US" dirty="0">
                <a:latin typeface="Calibri" pitchFamily="34" charset="0"/>
              </a:rPr>
              <a:t>, и </a:t>
            </a:r>
            <a:r>
              <a:rPr lang="en-US" dirty="0" err="1">
                <a:latin typeface="Calibri" pitchFamily="34" charset="0"/>
              </a:rPr>
              <a:t>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крају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убоде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непчана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мукоза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убризга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под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притиском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мало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анестетика</a:t>
            </a:r>
            <a:r>
              <a:rPr lang="en-US" dirty="0">
                <a:latin typeface="Calibri" pitchFamily="34" charset="0"/>
              </a:rPr>
              <a:t> у </a:t>
            </a:r>
            <a:r>
              <a:rPr lang="en-US" dirty="0" err="1">
                <a:latin typeface="Calibri" pitchFamily="34" charset="0"/>
              </a:rPr>
              <a:t>близини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врха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зуба</a:t>
            </a:r>
            <a:r>
              <a:rPr lang="en-US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err="1" smtClean="0">
                <a:latin typeface="+mj-lt"/>
              </a:rPr>
              <a:t>Нежељени</a:t>
            </a:r>
            <a:r>
              <a:rPr lang="en-US" sz="3600" b="1" dirty="0" smtClean="0">
                <a:latin typeface="+mj-lt"/>
              </a:rPr>
              <a:t> </a:t>
            </a:r>
            <a:r>
              <a:rPr lang="en-US" sz="3600" b="1" dirty="0" err="1" smtClean="0">
                <a:latin typeface="+mj-lt"/>
              </a:rPr>
              <a:t>догађаји</a:t>
            </a:r>
            <a:r>
              <a:rPr lang="en-US" sz="3600" dirty="0" smtClean="0">
                <a:latin typeface="+mj-lt"/>
              </a:rPr>
              <a:t> </a:t>
            </a:r>
            <a:r>
              <a:rPr lang="en-US" sz="3600" dirty="0" err="1" smtClean="0">
                <a:latin typeface="+mj-lt"/>
              </a:rPr>
              <a:t>приликом</a:t>
            </a:r>
            <a:r>
              <a:rPr lang="en-US" sz="3600" dirty="0" smtClean="0">
                <a:latin typeface="+mj-lt"/>
              </a:rPr>
              <a:t> </a:t>
            </a:r>
            <a:r>
              <a:rPr lang="en-US" sz="3600" dirty="0" err="1" smtClean="0">
                <a:latin typeface="+mj-lt"/>
              </a:rPr>
              <a:t>примене</a:t>
            </a:r>
            <a:r>
              <a:rPr lang="en-US" sz="3600" dirty="0" smtClean="0">
                <a:latin typeface="+mj-lt"/>
              </a:rPr>
              <a:t> </a:t>
            </a:r>
            <a:r>
              <a:rPr lang="en-US" sz="3600" dirty="0" err="1" smtClean="0">
                <a:latin typeface="+mj-lt"/>
              </a:rPr>
              <a:t>локалне</a:t>
            </a:r>
            <a:r>
              <a:rPr lang="en-US" sz="3600" dirty="0" smtClean="0">
                <a:latin typeface="+mj-lt"/>
              </a:rPr>
              <a:t> </a:t>
            </a:r>
            <a:r>
              <a:rPr lang="en-US" sz="3600" dirty="0" err="1" smtClean="0">
                <a:latin typeface="+mj-lt"/>
              </a:rPr>
              <a:t>анестезиј</a:t>
            </a:r>
            <a:r>
              <a:rPr lang="sr-Cyrl-CS" sz="3600" dirty="0" smtClean="0">
                <a:latin typeface="+mj-lt"/>
              </a:rPr>
              <a:t>е</a:t>
            </a:r>
            <a:r>
              <a:rPr lang="en-US" sz="3600" dirty="0" smtClean="0">
                <a:latin typeface="+mj-lt"/>
              </a:rPr>
              <a:t> у </a:t>
            </a:r>
            <a:r>
              <a:rPr lang="en-US" sz="3600" dirty="0" err="1" smtClean="0">
                <a:latin typeface="+mj-lt"/>
              </a:rPr>
              <a:t>стоматологији</a:t>
            </a:r>
            <a:r>
              <a:rPr lang="en-US" sz="3600" dirty="0" smtClean="0">
                <a:latin typeface="+mj-lt"/>
              </a:rPr>
              <a:t> 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en-US" sz="2400" dirty="0" err="1" smtClean="0">
                <a:latin typeface="+mn-lt"/>
              </a:rPr>
              <a:t>бол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приликом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убр</a:t>
            </a:r>
            <a:r>
              <a:rPr lang="sr-Cyrl-CS" sz="2400" dirty="0" smtClean="0">
                <a:latin typeface="+mn-lt"/>
              </a:rPr>
              <a:t>и</a:t>
            </a:r>
            <a:r>
              <a:rPr lang="en-US" sz="2400" dirty="0" err="1" smtClean="0">
                <a:latin typeface="+mn-lt"/>
              </a:rPr>
              <a:t>згавања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ако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иглом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повреди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нерв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директно</a:t>
            </a:r>
            <a:endParaRPr lang="en-US" sz="24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400" dirty="0" err="1">
                <a:latin typeface="+mn-lt"/>
              </a:rPr>
              <a:t>повреда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артерије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или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вене</a:t>
            </a:r>
            <a:r>
              <a:rPr lang="en-US" sz="2400" dirty="0">
                <a:latin typeface="+mn-lt"/>
              </a:rPr>
              <a:t>: </a:t>
            </a:r>
            <a:r>
              <a:rPr lang="en-US" sz="2400" dirty="0" err="1">
                <a:latin typeface="+mn-lt"/>
              </a:rPr>
              <a:t>настаје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хематом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који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спонтано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пролази</a:t>
            </a:r>
            <a:endParaRPr lang="en-US" sz="24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400" dirty="0" err="1">
                <a:latin typeface="+mn-lt"/>
              </a:rPr>
              <a:t>може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локални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анестетик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директно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убризгати</a:t>
            </a:r>
            <a:r>
              <a:rPr lang="en-US" sz="2400" dirty="0">
                <a:latin typeface="+mn-lt"/>
              </a:rPr>
              <a:t> у </a:t>
            </a:r>
            <a:r>
              <a:rPr lang="en-US" sz="2400" dirty="0" err="1">
                <a:latin typeface="+mn-lt"/>
              </a:rPr>
              <a:t>крв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али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то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неће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изазвати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токсичне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манифестације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јер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количина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мала</a:t>
            </a:r>
            <a:endParaRPr lang="en-US" sz="24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400" dirty="0" err="1">
                <a:latin typeface="+mn-lt"/>
              </a:rPr>
              <a:t>ако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лек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убризга</a:t>
            </a:r>
            <a:r>
              <a:rPr lang="en-US" sz="2400" dirty="0">
                <a:latin typeface="+mn-lt"/>
              </a:rPr>
              <a:t> у </a:t>
            </a:r>
            <a:r>
              <a:rPr lang="en-US" sz="2400" dirty="0" err="1">
                <a:latin typeface="+mn-lt"/>
              </a:rPr>
              <a:t>паротидну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жлезду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може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настати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парализа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фацијалиса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која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пролази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када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прође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дејство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анестетика</a:t>
            </a:r>
            <a:endParaRPr lang="en-US" sz="24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400" dirty="0" err="1">
                <a:latin typeface="+mn-lt"/>
              </a:rPr>
              <a:t>може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доћи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инфекције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места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убризгавања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анестетика</a:t>
            </a:r>
            <a:r>
              <a:rPr lang="en-US" sz="2400" dirty="0">
                <a:latin typeface="+mn-lt"/>
              </a:rPr>
              <a:t>: </a:t>
            </a:r>
            <a:r>
              <a:rPr lang="en-US" sz="2400" dirty="0" err="1">
                <a:latin typeface="+mn-lt"/>
              </a:rPr>
              <a:t>то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лечи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антибиотицима</a:t>
            </a:r>
            <a:endParaRPr lang="sr-Cyrl-CS" sz="2400" dirty="0" smtClean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400" dirty="0" err="1" smtClean="0">
                <a:latin typeface="+mn-lt"/>
              </a:rPr>
              <a:t>пацијенте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треба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упозорити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после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интервенције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пуше</a:t>
            </a:r>
            <a:r>
              <a:rPr lang="en-US" sz="2400" dirty="0">
                <a:latin typeface="+mn-lt"/>
              </a:rPr>
              <a:t> и </a:t>
            </a:r>
            <a:r>
              <a:rPr lang="en-US" sz="2400" dirty="0" err="1">
                <a:latin typeface="+mn-lt"/>
              </a:rPr>
              <a:t>не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пију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топла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пића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јер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могу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оштетити</a:t>
            </a:r>
            <a:r>
              <a:rPr lang="en-US" sz="2400" dirty="0">
                <a:latin typeface="+mn-lt"/>
              </a:rPr>
              <a:t> </a:t>
            </a:r>
            <a:r>
              <a:rPr lang="en-US" sz="2400" err="1">
                <a:latin typeface="+mn-lt"/>
              </a:rPr>
              <a:t>слузокожу</a:t>
            </a:r>
            <a:r>
              <a:rPr lang="en-US" sz="2400">
                <a:latin typeface="+mn-lt"/>
              </a:rPr>
              <a:t> </a:t>
            </a:r>
            <a:r>
              <a:rPr lang="sr-Latn-CS" sz="2400" smtClean="0">
                <a:latin typeface="+mn-lt"/>
              </a:rPr>
              <a:t>(</a:t>
            </a:r>
            <a:r>
              <a:rPr lang="en-US" sz="2400" smtClean="0">
                <a:latin typeface="+mn-lt"/>
              </a:rPr>
              <a:t>док </a:t>
            </a:r>
            <a:r>
              <a:rPr lang="en-US" sz="2400" dirty="0" err="1">
                <a:latin typeface="+mn-lt"/>
              </a:rPr>
              <a:t>им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</a:t>
            </a:r>
            <a:r>
              <a:rPr lang="en-US" sz="2400" dirty="0">
                <a:latin typeface="+mn-lt"/>
              </a:rPr>
              <a:t> </a:t>
            </a:r>
            <a:r>
              <a:rPr lang="en-US" sz="2400" err="1">
                <a:latin typeface="+mn-lt"/>
              </a:rPr>
              <a:t>врати</a:t>
            </a:r>
            <a:r>
              <a:rPr lang="en-US" sz="2400">
                <a:latin typeface="+mn-lt"/>
              </a:rPr>
              <a:t> </a:t>
            </a:r>
            <a:r>
              <a:rPr lang="en-US" sz="2400" smtClean="0">
                <a:latin typeface="+mn-lt"/>
              </a:rPr>
              <a:t>осећај</a:t>
            </a:r>
            <a:r>
              <a:rPr lang="sr-Latn-CS" sz="2400" smtClean="0">
                <a:latin typeface="+mn-lt"/>
              </a:rPr>
              <a:t>)</a:t>
            </a:r>
            <a:r>
              <a:rPr lang="en-US" sz="2400" smtClean="0">
                <a:latin typeface="+mn-lt"/>
              </a:rPr>
              <a:t>.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1348</Words>
  <Application>Microsoft Office PowerPoint</Application>
  <PresentationFormat>On-screen Show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АНАЛГЕЗИЈА И АНЕСТЕЗИЈА У СТОМАТОЛОГИЈИ</vt:lpstr>
      <vt:lpstr>Индикације и контраиндикације за локалну анестезију</vt:lpstr>
      <vt:lpstr>Индикације и контраиндикације за свесну седацију</vt:lpstr>
      <vt:lpstr>Индикације и контраиндикације за општу анестезију</vt:lpstr>
      <vt:lpstr>Индикације и контраиндикације за општу анестезију</vt:lpstr>
      <vt:lpstr>Локална анестезија – лекови, техника примене и нежељена дејства</vt:lpstr>
      <vt:lpstr>Локална анестезија – лекови, техника примене и нежељена дејства</vt:lpstr>
      <vt:lpstr>Инфилтративна анестезија</vt:lpstr>
      <vt:lpstr>Нежељени догађаји приликом примене локалне анестезије у стоматологији </vt:lpstr>
      <vt:lpstr>Свесна седација – лекови, техника примене и нежељена дејства</vt:lpstr>
      <vt:lpstr>Азот оксидул</vt:lpstr>
      <vt:lpstr>Ентонокс</vt:lpstr>
      <vt:lpstr>Примена ентонокса</vt:lpstr>
      <vt:lpstr>Свесна седација бензодиазепинима</vt:lpstr>
      <vt:lpstr>Свесна седација оралним путем</vt:lpstr>
      <vt:lpstr>Свесна седација парентералним путем</vt:lpstr>
      <vt:lpstr>Упозорење</vt:lpstr>
    </vt:vector>
  </TitlesOfParts>
  <Company>Medicinski fakultet Kragujevac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Snezana</cp:lastModifiedBy>
  <cp:revision>18</cp:revision>
  <dcterms:created xsi:type="dcterms:W3CDTF">2012-01-21T16:07:11Z</dcterms:created>
  <dcterms:modified xsi:type="dcterms:W3CDTF">2012-01-24T14:37:02Z</dcterms:modified>
</cp:coreProperties>
</file>